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82" r:id="rId9"/>
    <p:sldId id="263" r:id="rId10"/>
    <p:sldId id="264" r:id="rId11"/>
    <p:sldId id="265" r:id="rId12"/>
    <p:sldId id="267" r:id="rId13"/>
    <p:sldId id="280" r:id="rId14"/>
    <p:sldId id="279" r:id="rId15"/>
    <p:sldId id="278" r:id="rId16"/>
    <p:sldId id="283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89" r:id="rId26"/>
    <p:sldId id="276" r:id="rId27"/>
    <p:sldId id="284" r:id="rId28"/>
    <p:sldId id="286" r:id="rId29"/>
    <p:sldId id="285" r:id="rId30"/>
    <p:sldId id="291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2"/>
  </p:normalViewPr>
  <p:slideViewPr>
    <p:cSldViewPr>
      <p:cViewPr varScale="1">
        <p:scale>
          <a:sx n="97" d="100"/>
          <a:sy n="97" d="100"/>
        </p:scale>
        <p:origin x="144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2A6B-48E6-44BC-9F9F-8F9A0D6550B4}" type="datetimeFigureOut">
              <a:rPr lang="en-US" smtClean="0"/>
              <a:pPr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BBB-5BF2-46D1-9A33-8DBD3D955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2A6B-48E6-44BC-9F9F-8F9A0D6550B4}" type="datetimeFigureOut">
              <a:rPr lang="en-US" smtClean="0"/>
              <a:pPr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BBB-5BF2-46D1-9A33-8DBD3D955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2A6B-48E6-44BC-9F9F-8F9A0D6550B4}" type="datetimeFigureOut">
              <a:rPr lang="en-US" smtClean="0"/>
              <a:pPr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BBB-5BF2-46D1-9A33-8DBD3D955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2A6B-48E6-44BC-9F9F-8F9A0D6550B4}" type="datetimeFigureOut">
              <a:rPr lang="en-US" smtClean="0"/>
              <a:pPr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BBB-5BF2-46D1-9A33-8DBD3D955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2A6B-48E6-44BC-9F9F-8F9A0D6550B4}" type="datetimeFigureOut">
              <a:rPr lang="en-US" smtClean="0"/>
              <a:pPr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BBB-5BF2-46D1-9A33-8DBD3D955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2A6B-48E6-44BC-9F9F-8F9A0D6550B4}" type="datetimeFigureOut">
              <a:rPr lang="en-US" smtClean="0"/>
              <a:pPr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BBB-5BF2-46D1-9A33-8DBD3D955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2A6B-48E6-44BC-9F9F-8F9A0D6550B4}" type="datetimeFigureOut">
              <a:rPr lang="en-US" smtClean="0"/>
              <a:pPr/>
              <a:t>11/6/18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BBB-5BF2-46D1-9A33-8DBD3D955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2A6B-48E6-44BC-9F9F-8F9A0D6550B4}" type="datetimeFigureOut">
              <a:rPr lang="en-US" smtClean="0"/>
              <a:pPr/>
              <a:t>11/6/18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BBB-5BF2-46D1-9A33-8DBD3D955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2A6B-48E6-44BC-9F9F-8F9A0D6550B4}" type="datetimeFigureOut">
              <a:rPr lang="en-US" smtClean="0"/>
              <a:pPr/>
              <a:t>11/6/18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BBB-5BF2-46D1-9A33-8DBD3D955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2A6B-48E6-44BC-9F9F-8F9A0D6550B4}" type="datetimeFigureOut">
              <a:rPr lang="en-US" smtClean="0"/>
              <a:pPr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BBB-5BF2-46D1-9A33-8DBD3D955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2A6B-48E6-44BC-9F9F-8F9A0D6550B4}" type="datetimeFigureOut">
              <a:rPr lang="en-US" smtClean="0"/>
              <a:pPr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BBB-5BF2-46D1-9A33-8DBD3D955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42A6B-48E6-44BC-9F9F-8F9A0D6550B4}" type="datetimeFigureOut">
              <a:rPr lang="en-US" smtClean="0"/>
              <a:pPr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ABBB-5BF2-46D1-9A33-8DBD3D955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dlo6@cornell.edu" TargetMode="External"/><Relationship Id="rId2" Type="http://schemas.openxmlformats.org/officeDocument/2006/relationships/hyperlink" Target="mailto:ams5@cornell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eb.entomology.cornell.edu/shelton/leek-moth/" TargetMode="External"/><Relationship Id="rId4" Type="http://schemas.openxmlformats.org/officeDocument/2006/relationships/hyperlink" Target="mailto:adi2@cornell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3733800" cy="1470025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Leek Moth</a:t>
            </a:r>
            <a:br>
              <a:rPr lang="en-US" dirty="0"/>
            </a:br>
            <a:r>
              <a:rPr lang="en-US" sz="2700" i="1" dirty="0" err="1">
                <a:solidFill>
                  <a:schemeClr val="tx1"/>
                </a:solidFill>
              </a:rPr>
              <a:t>Acrolepiopsis</a:t>
            </a:r>
            <a:r>
              <a:rPr lang="en-US" sz="2700" i="1" dirty="0">
                <a:solidFill>
                  <a:schemeClr val="tx1"/>
                </a:solidFill>
              </a:rPr>
              <a:t> </a:t>
            </a:r>
            <a:r>
              <a:rPr lang="en-US" sz="2700" i="1" dirty="0" err="1">
                <a:solidFill>
                  <a:schemeClr val="tx1"/>
                </a:solidFill>
              </a:rPr>
              <a:t>assectella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029200"/>
            <a:ext cx="8458200" cy="1447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Background, Biology and Occurrence</a:t>
            </a:r>
          </a:p>
          <a:p>
            <a:r>
              <a:rPr lang="en-US" sz="2000" dirty="0">
                <a:solidFill>
                  <a:schemeClr val="tx1"/>
                </a:solidFill>
              </a:rPr>
              <a:t>Amy Ivy, Extension Educator, Cornell Cooperative Extension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Dr. Anthony Shelton, Professor of Entomology, Cornell University</a:t>
            </a:r>
          </a:p>
        </p:txBody>
      </p:sp>
      <p:pic>
        <p:nvPicPr>
          <p:cNvPr id="4" name="Picture 3" descr="LEM larva &amp; damage CLOSE UP compressed fil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3800" y="1447800"/>
            <a:ext cx="5255821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0" y="4495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L. Chilson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5" descr="CCE_2line_4c"/>
          <p:cNvPicPr preferRelativeResize="0"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499"/>
          <a:stretch>
            <a:fillRect/>
          </a:stretch>
        </p:blipFill>
        <p:spPr bwMode="auto">
          <a:xfrm>
            <a:off x="85725" y="76200"/>
            <a:ext cx="1238250" cy="1190625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76400" y="304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63675"/>
            <a:r>
              <a:rPr lang="en-US" sz="3600" dirty="0">
                <a:solidFill>
                  <a:schemeClr val="bg1"/>
                </a:solidFill>
              </a:rPr>
              <a:t>Cornell Cooperative Extension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Cycle - Larvae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590800"/>
          </a:xfrm>
        </p:spPr>
        <p:txBody>
          <a:bodyPr/>
          <a:lstStyle/>
          <a:p>
            <a:r>
              <a:rPr lang="en-US" dirty="0"/>
              <a:t>Larvae are slender, yellow-green</a:t>
            </a:r>
          </a:p>
          <a:p>
            <a:r>
              <a:rPr lang="en-US" dirty="0"/>
              <a:t>First </a:t>
            </a:r>
            <a:r>
              <a:rPr lang="en-US" dirty="0" err="1"/>
              <a:t>instar</a:t>
            </a:r>
            <a:r>
              <a:rPr lang="en-US" dirty="0"/>
              <a:t> hard to see</a:t>
            </a:r>
          </a:p>
          <a:p>
            <a:r>
              <a:rPr lang="en-US" dirty="0"/>
              <a:t>Grow to ~ 1 inch long in final stage</a:t>
            </a:r>
          </a:p>
          <a:p>
            <a:endParaRPr lang="en-US" dirty="0"/>
          </a:p>
        </p:txBody>
      </p:sp>
      <p:pic>
        <p:nvPicPr>
          <p:cNvPr id="5" name="Content Placeholder 4" descr="larva on garlic leaf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524000"/>
            <a:ext cx="4038600" cy="3028950"/>
          </a:xfrm>
        </p:spPr>
      </p:pic>
      <p:pic>
        <p:nvPicPr>
          <p:cNvPr id="6" name="Picture 1" descr="J. Allen larvae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114800"/>
            <a:ext cx="41433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4038600"/>
            <a:ext cx="3505200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8 tiny dark spots on each body segment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11-23 days as larvae, depending on temperature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Cycle – Pupae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1"/>
            <a:ext cx="4038600" cy="2971800"/>
          </a:xfrm>
        </p:spPr>
        <p:txBody>
          <a:bodyPr>
            <a:normAutofit/>
          </a:bodyPr>
          <a:lstStyle/>
          <a:p>
            <a:r>
              <a:rPr lang="en-US" dirty="0"/>
              <a:t>Look for pupae on nearby leaves and structures</a:t>
            </a:r>
          </a:p>
          <a:p>
            <a:r>
              <a:rPr lang="en-US" dirty="0"/>
              <a:t>12-21 days as pupae</a:t>
            </a:r>
          </a:p>
          <a:p>
            <a:r>
              <a:rPr lang="en-US" dirty="0"/>
              <a:t>Adults emerge and live ~ 23 days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325408" cy="324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leek moth life cycl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038600"/>
            <a:ext cx="3276600" cy="25611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Leek Moth on onions</a:t>
            </a:r>
          </a:p>
        </p:txBody>
      </p:sp>
      <p:pic>
        <p:nvPicPr>
          <p:cNvPr id="6" name="Content Placeholder 5" descr="LEM damage to onion, split open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3657600"/>
            <a:ext cx="4038600" cy="3028950"/>
          </a:xfrm>
        </p:spPr>
      </p:pic>
      <p:pic>
        <p:nvPicPr>
          <p:cNvPr id="5" name="Content Placeholder 4" descr="windowpaning on onions2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143000"/>
            <a:ext cx="4038600" cy="2514600"/>
          </a:xfrm>
        </p:spPr>
      </p:pic>
      <p:sp>
        <p:nvSpPr>
          <p:cNvPr id="8" name="TextBox 7"/>
          <p:cNvSpPr txBox="1"/>
          <p:nvPr/>
        </p:nvSpPr>
        <p:spPr>
          <a:xfrm>
            <a:off x="533400" y="1371600"/>
            <a:ext cx="3886200" cy="414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Look for </a:t>
            </a:r>
            <a:r>
              <a:rPr lang="en-US" sz="2800" dirty="0" err="1"/>
              <a:t>windowpaning</a:t>
            </a:r>
            <a:r>
              <a:rPr lang="en-US" sz="2800" dirty="0"/>
              <a:t> on onion leaves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Split leaf open and look for </a:t>
            </a:r>
            <a:r>
              <a:rPr lang="en-US" sz="2800" dirty="0" err="1"/>
              <a:t>frass</a:t>
            </a:r>
            <a:r>
              <a:rPr lang="en-US" sz="2800" dirty="0"/>
              <a:t> and debris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Larva may or may not be present – debris is telltale evidence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418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5410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Heavily infested onion planting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Leek Moth on garlic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June, look first at scapes if hardneck type garlic</a:t>
            </a:r>
          </a:p>
          <a:p>
            <a:r>
              <a:rPr lang="en-US" dirty="0"/>
              <a:t>Then look at newest leaves</a:t>
            </a:r>
          </a:p>
          <a:p>
            <a:r>
              <a:rPr lang="en-US" dirty="0"/>
              <a:t>Unfold leaves and look for debris and larvae</a:t>
            </a:r>
          </a:p>
          <a:p>
            <a:endParaRPr lang="en-US" dirty="0"/>
          </a:p>
        </p:txBody>
      </p:sp>
      <p:pic>
        <p:nvPicPr>
          <p:cNvPr id="5" name="Content Placeholder 4" descr="DSCN2494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295400"/>
            <a:ext cx="4038600" cy="2438400"/>
          </a:xfrm>
        </p:spPr>
      </p:pic>
      <p:pic>
        <p:nvPicPr>
          <p:cNvPr id="6" name="Content Placeholder 5" descr="LEM damage to garlic leaf, opene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3733800"/>
            <a:ext cx="40386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Chewed debris and </a:t>
            </a:r>
            <a:r>
              <a:rPr lang="en-US" dirty="0" err="1"/>
              <a:t>frass</a:t>
            </a:r>
            <a:endParaRPr lang="en-US" dirty="0"/>
          </a:p>
        </p:txBody>
      </p:sp>
      <p:pic>
        <p:nvPicPr>
          <p:cNvPr id="5" name="Picture 4" descr="LEM damage to garlic leaf closeu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600200"/>
            <a:ext cx="62992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M on garlic be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5257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Garlic at early stage of infestation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Leek Moth on leeks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Look at newest leaves</a:t>
            </a:r>
          </a:p>
          <a:p>
            <a:r>
              <a:rPr lang="en-US" dirty="0"/>
              <a:t>Look for </a:t>
            </a:r>
            <a:r>
              <a:rPr lang="en-US" dirty="0" err="1"/>
              <a:t>windowpaning</a:t>
            </a:r>
            <a:r>
              <a:rPr lang="en-US" dirty="0"/>
              <a:t>, holes, debris</a:t>
            </a:r>
          </a:p>
        </p:txBody>
      </p:sp>
      <p:pic>
        <p:nvPicPr>
          <p:cNvPr id="5" name="Content Placeholder 4" descr="DSCN4177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524000"/>
            <a:ext cx="4038600" cy="3028950"/>
          </a:xfrm>
        </p:spPr>
      </p:pic>
      <p:pic>
        <p:nvPicPr>
          <p:cNvPr id="7" name="Picture 6" descr="LEEK moth larva &amp; damage CLOSE U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3200400"/>
            <a:ext cx="4724400" cy="3226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59436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FF00"/>
                </a:solidFill>
              </a:rPr>
              <a:t>L. Chilson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eek moth larvae on lee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0"/>
            <a:ext cx="5143500" cy="6858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638800" y="3276600"/>
            <a:ext cx="1600200" cy="11430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25146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Windowpaning</a:t>
            </a:r>
            <a:r>
              <a:rPr lang="en-US" sz="3200" dirty="0"/>
              <a:t> and larvae </a:t>
            </a:r>
          </a:p>
          <a:p>
            <a:r>
              <a:rPr lang="en-US" sz="3200" dirty="0"/>
              <a:t>(in circle) on leek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1800" y="6248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L. Chilson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Leek Moth Look-alike Damage:</a:t>
            </a:r>
            <a:br>
              <a:rPr lang="en-US" dirty="0"/>
            </a:br>
            <a:r>
              <a:rPr lang="en-US" dirty="0"/>
              <a:t>Salt Marsh Caterpillar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3399"/>
          </a:xfrm>
        </p:spPr>
        <p:txBody>
          <a:bodyPr/>
          <a:lstStyle/>
          <a:p>
            <a:r>
              <a:rPr lang="en-US" dirty="0"/>
              <a:t>Windowpane type damage, but on outside of onion leaves</a:t>
            </a:r>
          </a:p>
          <a:p>
            <a:r>
              <a:rPr lang="en-US" dirty="0"/>
              <a:t>Caterpillar is hairy and more robust than leek moth</a:t>
            </a:r>
          </a:p>
          <a:p>
            <a:r>
              <a:rPr lang="en-US" dirty="0"/>
              <a:t>Found on onions and leeks in 2011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feeding damage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676400"/>
            <a:ext cx="4038600" cy="2667000"/>
          </a:xfrm>
        </p:spPr>
      </p:pic>
      <p:pic>
        <p:nvPicPr>
          <p:cNvPr id="6" name="Picture 5" descr="DSCN398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5800" y="4495800"/>
            <a:ext cx="42672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Crops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181600"/>
          </a:xfrm>
        </p:spPr>
        <p:txBody>
          <a:bodyPr>
            <a:normAutofit/>
          </a:bodyPr>
          <a:lstStyle/>
          <a:p>
            <a:r>
              <a:rPr lang="en-US" dirty="0"/>
              <a:t>All members of the Allium (onion) family</a:t>
            </a:r>
          </a:p>
          <a:p>
            <a:pPr lvl="1"/>
            <a:r>
              <a:rPr lang="en-US" dirty="0"/>
              <a:t>Onions</a:t>
            </a:r>
          </a:p>
          <a:p>
            <a:pPr lvl="1"/>
            <a:r>
              <a:rPr lang="en-US" dirty="0"/>
              <a:t>Leeks</a:t>
            </a:r>
          </a:p>
          <a:p>
            <a:pPr lvl="1"/>
            <a:r>
              <a:rPr lang="en-US" dirty="0"/>
              <a:t>Garlic</a:t>
            </a:r>
          </a:p>
          <a:p>
            <a:pPr lvl="1"/>
            <a:r>
              <a:rPr lang="en-US" dirty="0"/>
              <a:t>Chives</a:t>
            </a:r>
          </a:p>
          <a:p>
            <a:pPr lvl="1"/>
            <a:r>
              <a:rPr lang="en-US" dirty="0"/>
              <a:t>Shallots</a:t>
            </a:r>
          </a:p>
          <a:p>
            <a:pPr lvl="1"/>
            <a:r>
              <a:rPr lang="en-US" dirty="0"/>
              <a:t>Wild alliums</a:t>
            </a:r>
          </a:p>
          <a:p>
            <a:pPr lvl="1"/>
            <a:r>
              <a:rPr lang="en-US" dirty="0"/>
              <a:t>About 60 species of Allium in the use, wild and cultivated</a:t>
            </a:r>
          </a:p>
        </p:txBody>
      </p:sp>
      <p:pic>
        <p:nvPicPr>
          <p:cNvPr id="5" name="Content Placeholder 4" descr="garlic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4800600"/>
            <a:ext cx="1752600" cy="1752600"/>
          </a:xfr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6002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oni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1447800"/>
            <a:ext cx="2466975" cy="1847850"/>
          </a:xfrm>
          <a:prstGeom prst="rect">
            <a:avLst/>
          </a:prstGeom>
        </p:spPr>
      </p:pic>
      <p:pic>
        <p:nvPicPr>
          <p:cNvPr id="9" name="Picture 8" descr="shallots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9600" y="3429000"/>
            <a:ext cx="2109055" cy="1295400"/>
          </a:xfrm>
          <a:prstGeom prst="rect">
            <a:avLst/>
          </a:prstGeom>
        </p:spPr>
      </p:pic>
      <p:pic>
        <p:nvPicPr>
          <p:cNvPr id="10" name="Picture 9" descr="chives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3581400"/>
            <a:ext cx="1671469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d-age larva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257800"/>
            <a:ext cx="35814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Salt marsh caterpillars on onion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Leek Moth Look-alike Damage:</a:t>
            </a:r>
            <a:br>
              <a:rPr lang="en-US" dirty="0"/>
            </a:br>
            <a:r>
              <a:rPr lang="en-US" dirty="0"/>
              <a:t>Thrips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Many tiny insects</a:t>
            </a:r>
          </a:p>
          <a:p>
            <a:r>
              <a:rPr lang="en-US" dirty="0"/>
              <a:t>Individual feeding damage gives a more speckled look than windowpanes</a:t>
            </a:r>
          </a:p>
        </p:txBody>
      </p:sp>
      <p:pic>
        <p:nvPicPr>
          <p:cNvPr id="7" name="Content Placeholder 6" descr="onion thrips - Hoepting.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067" y="1600200"/>
            <a:ext cx="3400865" cy="4525963"/>
          </a:xfrm>
        </p:spPr>
      </p:pic>
      <p:pic>
        <p:nvPicPr>
          <p:cNvPr id="8" name="Picture 7" descr="onion thrips closeup- Hoepting.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962400"/>
            <a:ext cx="3115606" cy="23411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86600" y="5638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C. Hoepting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4600" y="4114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C. Hoepting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Leek Moth Look-alike Damage:</a:t>
            </a:r>
            <a:br>
              <a:rPr lang="en-US" dirty="0"/>
            </a:br>
            <a:r>
              <a:rPr lang="en-US" dirty="0"/>
              <a:t>Slugs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Feeding damage on the outside of onion leaves</a:t>
            </a:r>
          </a:p>
          <a:p>
            <a:r>
              <a:rPr lang="en-US" dirty="0"/>
              <a:t>Favored by damp weather</a:t>
            </a:r>
          </a:p>
          <a:p>
            <a:r>
              <a:rPr lang="en-US" dirty="0"/>
              <a:t>Look for slugs at evening or early morning</a:t>
            </a:r>
          </a:p>
          <a:p>
            <a:r>
              <a:rPr lang="en-US" dirty="0"/>
              <a:t>Use shallow dishes of beer to trap slugs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294469"/>
            <a:ext cx="4038600" cy="313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Leek Moth Look-alike Damage:</a:t>
            </a:r>
            <a:br>
              <a:rPr lang="en-US" dirty="0"/>
            </a:br>
            <a:r>
              <a:rPr lang="en-US" dirty="0"/>
              <a:t>Botrytis Leaf Blight on Onions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White patches on leaves</a:t>
            </a:r>
          </a:p>
          <a:p>
            <a:r>
              <a:rPr lang="en-US" dirty="0"/>
              <a:t>Split leaves open, clean inside – no </a:t>
            </a:r>
            <a:r>
              <a:rPr lang="en-US" dirty="0" err="1"/>
              <a:t>frass</a:t>
            </a:r>
            <a:r>
              <a:rPr lang="en-US" dirty="0"/>
              <a:t> or debris</a:t>
            </a:r>
          </a:p>
          <a:p>
            <a:r>
              <a:rPr lang="en-US" dirty="0"/>
              <a:t>Favored by wet weather</a:t>
            </a:r>
          </a:p>
          <a:p>
            <a:r>
              <a:rPr lang="en-US" dirty="0"/>
              <a:t>Purple blotch disease often found with botrytis (favored by similar conditions)</a:t>
            </a:r>
          </a:p>
        </p:txBody>
      </p:sp>
      <p:pic>
        <p:nvPicPr>
          <p:cNvPr id="7" name="Content Placeholder 6" descr="onion - botrytis leaflbight - Hoepting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958" y="1600200"/>
            <a:ext cx="3393084" cy="4525963"/>
          </a:xfrm>
        </p:spPr>
      </p:pic>
      <p:sp>
        <p:nvSpPr>
          <p:cNvPr id="8" name="TextBox 7"/>
          <p:cNvSpPr txBox="1"/>
          <p:nvPr/>
        </p:nvSpPr>
        <p:spPr>
          <a:xfrm>
            <a:off x="7010400" y="548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C. Hoepting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Leek Moth Look-alike Damage:</a:t>
            </a:r>
            <a:br>
              <a:rPr lang="en-US" dirty="0"/>
            </a:br>
            <a:r>
              <a:rPr lang="en-US" dirty="0"/>
              <a:t>European Corn Borer in garlic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Larvae tunnel right into garlic stalk, into newest growth</a:t>
            </a:r>
          </a:p>
          <a:p>
            <a:r>
              <a:rPr lang="en-US" dirty="0"/>
              <a:t>Late corn planting in 2011 forced ECB to find other hosts</a:t>
            </a:r>
          </a:p>
          <a:p>
            <a:r>
              <a:rPr lang="en-US" dirty="0"/>
              <a:t>Larger hole bored, larger larvae, with dark head</a:t>
            </a:r>
          </a:p>
        </p:txBody>
      </p:sp>
      <p:pic>
        <p:nvPicPr>
          <p:cNvPr id="5" name="Content Placeholder 4" descr="ECB in garlic - maybe - Kurak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-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Know your source</a:t>
            </a:r>
          </a:p>
          <a:p>
            <a:pPr lvl="1"/>
            <a:r>
              <a:rPr lang="en-US" dirty="0"/>
              <a:t>Check packs of onion seedlings carefully</a:t>
            </a:r>
          </a:p>
          <a:p>
            <a:pPr lvl="1"/>
            <a:r>
              <a:rPr lang="en-US" dirty="0"/>
              <a:t>But even with clean plants, adults can fly or be blown in</a:t>
            </a:r>
          </a:p>
          <a:p>
            <a:r>
              <a:rPr lang="en-US" dirty="0"/>
              <a:t>Rotate to a new location</a:t>
            </a:r>
          </a:p>
        </p:txBody>
      </p:sp>
      <p:pic>
        <p:nvPicPr>
          <p:cNvPr id="5" name="Content Placeholder 4" descr="low tunnels, Robbie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644" y="2348706"/>
            <a:ext cx="2271712" cy="302895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-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 rowcover immediately after planting in new location to prevent egg laying</a:t>
            </a:r>
          </a:p>
          <a:p>
            <a:r>
              <a:rPr lang="en-US" dirty="0"/>
              <a:t>Moths are nocturnal, so rowcover can be removed during the day for weeding and replaced in the evening</a:t>
            </a:r>
          </a:p>
        </p:txBody>
      </p:sp>
      <p:pic>
        <p:nvPicPr>
          <p:cNvPr id="5" name="Content Placeholder 4" descr="low tunnels, Robbie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-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Garlic – diligent removal of damaged scapes may help by destroying larvae there</a:t>
            </a:r>
          </a:p>
          <a:p>
            <a:r>
              <a:rPr lang="en-US" dirty="0"/>
              <a:t>Sprays – 5 have a 2ee special label in 2011</a:t>
            </a:r>
          </a:p>
          <a:p>
            <a:r>
              <a:rPr lang="en-US" dirty="0"/>
              <a:t>Efficacy trials underway in lab</a:t>
            </a:r>
          </a:p>
          <a:p>
            <a:r>
              <a:rPr lang="en-US" dirty="0"/>
              <a:t>Field trials are needed</a:t>
            </a:r>
          </a:p>
          <a:p>
            <a:endParaRPr lang="en-US" dirty="0"/>
          </a:p>
        </p:txBody>
      </p:sp>
      <p:pic>
        <p:nvPicPr>
          <p:cNvPr id="5" name="Picture 1" descr="IMG_4930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-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Organic sprays don’t move through tissue well, most need to contact larvae directly</a:t>
            </a:r>
          </a:p>
          <a:p>
            <a:r>
              <a:rPr lang="en-US" dirty="0"/>
              <a:t>Larvae are protected inside onion leaves, or inside folded garlic and leek leaves</a:t>
            </a:r>
          </a:p>
          <a:p>
            <a:r>
              <a:rPr lang="en-US" dirty="0"/>
              <a:t>Conventional sprays can be effective</a:t>
            </a:r>
          </a:p>
        </p:txBody>
      </p:sp>
      <p:pic>
        <p:nvPicPr>
          <p:cNvPr id="5" name="Content Placeholder 4" descr="onions on plastic - Hainer 7-12-10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752600"/>
            <a:ext cx="4038600" cy="302895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- Horizons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Natural enemies</a:t>
            </a:r>
          </a:p>
          <a:p>
            <a:r>
              <a:rPr lang="en-US" dirty="0"/>
              <a:t>In Europe, a number of predators, parasites and pathogens are known to attack the larvae and pupae of the leek moth</a:t>
            </a:r>
          </a:p>
          <a:p>
            <a:r>
              <a:rPr lang="en-US" dirty="0"/>
              <a:t>Currently, researchers in Canada are evaluating North American species that may offer control, as well as European biological control candidates, for release in Canada</a:t>
            </a:r>
          </a:p>
          <a:p>
            <a:endParaRPr lang="en-US" dirty="0"/>
          </a:p>
        </p:txBody>
      </p:sp>
      <p:pic>
        <p:nvPicPr>
          <p:cNvPr id="6" name="Content Placeholder 5" descr="trap5 for LM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8800" cy="1143000"/>
          </a:xfrm>
        </p:spPr>
        <p:txBody>
          <a:bodyPr/>
          <a:lstStyle/>
          <a:p>
            <a:r>
              <a:rPr lang="en-US" dirty="0"/>
              <a:t>Damage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Feeds on foliage</a:t>
            </a:r>
          </a:p>
          <a:p>
            <a:r>
              <a:rPr lang="en-US" dirty="0"/>
              <a:t>Reduces yield</a:t>
            </a:r>
          </a:p>
          <a:p>
            <a:r>
              <a:rPr lang="en-US" dirty="0"/>
              <a:t>Can lessen storage life</a:t>
            </a:r>
          </a:p>
          <a:p>
            <a:r>
              <a:rPr lang="en-US" dirty="0"/>
              <a:t>Multiple generations increase in damage</a:t>
            </a:r>
          </a:p>
        </p:txBody>
      </p:sp>
      <p:pic>
        <p:nvPicPr>
          <p:cNvPr id="5" name="Content Placeholder 4" descr="DSCN4180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457200"/>
            <a:ext cx="3657600" cy="2743200"/>
          </a:xfrm>
        </p:spPr>
      </p:pic>
      <p:pic>
        <p:nvPicPr>
          <p:cNvPr id="7" name="Picture 6" descr="CLOSE UP 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3429000"/>
            <a:ext cx="4235605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914400"/>
          </a:xfrm>
        </p:spPr>
        <p:txBody>
          <a:bodyPr>
            <a:normAutofit/>
          </a:bodyPr>
          <a:lstStyle/>
          <a:p>
            <a:r>
              <a:rPr lang="en-US" sz="4000" dirty="0"/>
              <a:t>For More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001000" cy="4114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Dr. Anthony Shelton -  </a:t>
            </a:r>
            <a:r>
              <a:rPr lang="en-US" sz="2400" dirty="0">
                <a:solidFill>
                  <a:schemeClr val="tx1"/>
                </a:solidFill>
              </a:rPr>
              <a:t>Professor, Dept of Entomology, Cornell University </a:t>
            </a:r>
            <a:r>
              <a:rPr lang="en-US" sz="2400" dirty="0">
                <a:solidFill>
                  <a:schemeClr val="tx1"/>
                </a:solidFill>
                <a:hlinkClick r:id="rId2"/>
              </a:rPr>
              <a:t>ams5@cornell.edu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Daniel Olmstead – </a:t>
            </a:r>
            <a:r>
              <a:rPr lang="en-US" sz="2400" dirty="0">
                <a:solidFill>
                  <a:schemeClr val="tx1"/>
                </a:solidFill>
              </a:rPr>
              <a:t>Research Support Specialist, Dept of Entomology, Cornell  University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dlo6@cornell.edu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Amy Ivy – </a:t>
            </a:r>
            <a:r>
              <a:rPr lang="en-US" sz="2400" dirty="0">
                <a:solidFill>
                  <a:schemeClr val="tx1"/>
                </a:solidFill>
              </a:rPr>
              <a:t>Cornell Cooperative Extension Educator , Plattsburgh, NY 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adi2@cornell.edu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r>
              <a:rPr lang="en-US" sz="3600" u="sng" dirty="0">
                <a:hlinkClick r:id="rId5"/>
              </a:rPr>
              <a:t>http://web.entomology.cornell.edu/shelt-on/leek-moth/</a:t>
            </a:r>
            <a:endParaRPr lang="en-US" sz="3600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1463675"/>
            <a:r>
              <a:rPr lang="en-US" sz="3200" dirty="0">
                <a:solidFill>
                  <a:schemeClr val="bg1"/>
                </a:solidFill>
              </a:rPr>
              <a:t>Cornell Cooperative Extension</a:t>
            </a:r>
          </a:p>
        </p:txBody>
      </p:sp>
      <p:pic>
        <p:nvPicPr>
          <p:cNvPr id="5" name="Picture 5" descr="CCE_2line_4c"/>
          <p:cNvPicPr preferRelativeResize="0"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499"/>
          <a:stretch>
            <a:fillRect/>
          </a:stretch>
        </p:blipFill>
        <p:spPr bwMode="auto">
          <a:xfrm>
            <a:off x="85725" y="76200"/>
            <a:ext cx="1238250" cy="1190625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did leek moth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Well established in Asia, Africa and Europe for centuries</a:t>
            </a:r>
          </a:p>
          <a:p>
            <a:r>
              <a:rPr lang="en-US" dirty="0"/>
              <a:t>1993 - came from Europe to Canada (eastern Ontario)</a:t>
            </a:r>
          </a:p>
          <a:p>
            <a:r>
              <a:rPr lang="en-US" dirty="0"/>
              <a:t>2001-02  localized sightings</a:t>
            </a:r>
          </a:p>
          <a:p>
            <a:r>
              <a:rPr lang="en-US" dirty="0"/>
              <a:t>2007 more sightings in southern Ontario</a:t>
            </a:r>
          </a:p>
        </p:txBody>
      </p:sp>
      <p:pic>
        <p:nvPicPr>
          <p:cNvPr id="5" name="Content Placeholder 4" descr="onions17 in field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ion seedling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3733800"/>
            <a:ext cx="2057401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they spread?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2009 - first sighting in the continental US  in Plattsburgh, NY (Clinton County)</a:t>
            </a:r>
          </a:p>
          <a:p>
            <a:r>
              <a:rPr lang="en-US" dirty="0"/>
              <a:t>2010 - confirmed in St. Lawrence County</a:t>
            </a:r>
          </a:p>
          <a:p>
            <a:r>
              <a:rPr lang="en-US" dirty="0"/>
              <a:t>2011 – more sites found in St. Lawrence County, one new site in Clinton County, NY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057399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Adults can fly 100-200 meters</a:t>
            </a:r>
          </a:p>
          <a:p>
            <a:r>
              <a:rPr lang="en-US" sz="2400" dirty="0"/>
              <a:t>Also carried on weather fronts even farther</a:t>
            </a:r>
          </a:p>
          <a:p>
            <a:r>
              <a:rPr lang="en-US" sz="2400" dirty="0"/>
              <a:t>Onion starter plants can be infested and transported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Cycles - Generations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36576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Late April - early May – overwintered adults emerge, lay eggs for up to 28 days</a:t>
            </a:r>
          </a:p>
          <a:p>
            <a:r>
              <a:rPr lang="en-US" dirty="0"/>
              <a:t>Mid-late June – first generation adults emerge</a:t>
            </a:r>
          </a:p>
          <a:p>
            <a:r>
              <a:rPr lang="en-US" dirty="0"/>
              <a:t>Early August – second generation adults  emerge (possibly)</a:t>
            </a:r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 descr="leek moth life cy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291" y="2667000"/>
            <a:ext cx="5361709" cy="4191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648200" y="16002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/>
              <a:t>Depending on the weather and temperatures: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Cycle - Overwintering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/>
            <a:r>
              <a:rPr lang="en-US" dirty="0"/>
              <a:t>Adults overwinter in protected locations</a:t>
            </a:r>
          </a:p>
          <a:p>
            <a:pPr marL="914400" lvl="1" indent="-514350"/>
            <a:r>
              <a:rPr lang="en-US" dirty="0"/>
              <a:t>Buildings, hedges,  plant debris</a:t>
            </a:r>
          </a:p>
          <a:p>
            <a:pPr marL="514350" indent="-514350"/>
            <a:r>
              <a:rPr lang="en-US" dirty="0"/>
              <a:t>Moths don’t fly more than 100-200 meters</a:t>
            </a:r>
          </a:p>
          <a:p>
            <a:pPr marL="914400" lvl="1" indent="-514350"/>
            <a:r>
              <a:rPr lang="en-US" dirty="0"/>
              <a:t>But are small and carried on the wind</a:t>
            </a:r>
          </a:p>
          <a:p>
            <a:pPr marL="514350" indent="-514350"/>
            <a:r>
              <a:rPr lang="en-US" dirty="0"/>
              <a:t>Moths fly when average  daily temperature is ~50</a:t>
            </a:r>
            <a:r>
              <a:rPr lang="en-US" dirty="0">
                <a:latin typeface="Calibri" pitchFamily="34" charset="0"/>
              </a:rPr>
              <a:t>°</a:t>
            </a:r>
            <a:r>
              <a:rPr lang="en-US" dirty="0"/>
              <a:t> 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4572000"/>
            <a:ext cx="4267200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Mate within 24 hours of emergence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Average adult lifespan = 23 days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314450"/>
            <a:ext cx="3886200" cy="291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5029200" y="1752600"/>
            <a:ext cx="3124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0" y="1447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0.25 inch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latin typeface="Calibri" pitchFamily="34" charset="0"/>
              </a:rPr>
              <a:t>Adult Identification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0813" cy="4906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Calibri" charset="0"/>
                <a:ea typeface="+mn-ea"/>
              </a:rPr>
              <a:t>Adult moths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Calibri" charset="0"/>
                <a:ea typeface="+mn-ea"/>
              </a:rPr>
              <a:t>	Reddish brown to gray in color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Calibri" charset="0"/>
                <a:ea typeface="+mn-ea"/>
              </a:rPr>
              <a:t>	White triangle shaped spot on folded wings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Calibri" charset="0"/>
              </a:rPr>
              <a:t>  Nocturnal</a:t>
            </a:r>
            <a:endParaRPr lang="en-US" dirty="0">
              <a:latin typeface="Calibri" charset="0"/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latin typeface="Calibri" charset="0"/>
              <a:ea typeface="+mn-ea"/>
            </a:endParaRPr>
          </a:p>
        </p:txBody>
      </p:sp>
      <p:pic>
        <p:nvPicPr>
          <p:cNvPr id="9220" name="Picture 2" descr="Slide 5 - Robin Barfoot acrolepiopsis_assectella_hs4_4489_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6275" y="3403600"/>
            <a:ext cx="47053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2279650" y="3810000"/>
            <a:ext cx="3967163" cy="0"/>
          </a:xfrm>
          <a:prstGeom prst="straightConnector1">
            <a:avLst/>
          </a:prstGeom>
          <a:noFill/>
          <a:ln w="34925">
            <a:solidFill>
              <a:schemeClr val="bg1"/>
            </a:solidFill>
            <a:round/>
            <a:headEnd type="arrow" w="med" len="med"/>
            <a:tailEnd type="arrow" w="med" len="med"/>
          </a:ln>
          <a:effectLst>
            <a:outerShdw dist="50800" dir="2100015" sx="103999" sy="103999" algn="br" rotWithShape="0">
              <a:srgbClr val="808080">
                <a:alpha val="54999"/>
              </a:srgbClr>
            </a:outerShdw>
          </a:effectLst>
        </p:spPr>
      </p:cxn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3227388" y="3403600"/>
            <a:ext cx="1914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0.25 inch</a:t>
            </a: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2009775" y="6042025"/>
            <a:ext cx="2706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Copyright Robin Barfoot</a:t>
            </a:r>
          </a:p>
        </p:txBody>
      </p:sp>
      <p:sp>
        <p:nvSpPr>
          <p:cNvPr id="8" name="Oval 7"/>
          <p:cNvSpPr/>
          <p:nvPr/>
        </p:nvSpPr>
        <p:spPr>
          <a:xfrm>
            <a:off x="3429000" y="4114800"/>
            <a:ext cx="1143000" cy="9906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Cycle - Eggs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dirty="0"/>
              <a:t>Eggs are laid on lower leaf surfaces </a:t>
            </a:r>
          </a:p>
          <a:p>
            <a:r>
              <a:rPr lang="en-US" dirty="0"/>
              <a:t>Tiny and very hard to see </a:t>
            </a:r>
          </a:p>
          <a:p>
            <a:r>
              <a:rPr lang="en-US" dirty="0"/>
              <a:t>Laid when temperatures are    50-55 </a:t>
            </a:r>
            <a:r>
              <a:rPr lang="en-US" dirty="0">
                <a:latin typeface="Calibri" pitchFamily="34" charset="0"/>
              </a:rPr>
              <a:t>° </a:t>
            </a:r>
            <a:r>
              <a:rPr lang="en-US" dirty="0"/>
              <a:t>F</a:t>
            </a:r>
          </a:p>
          <a:p>
            <a:r>
              <a:rPr lang="en-US" dirty="0"/>
              <a:t>Hatch in 4-11 days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0894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925</Words>
  <Application>Microsoft Macintosh PowerPoint</Application>
  <PresentationFormat>On-screen Show (4:3)</PresentationFormat>
  <Paragraphs>138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Leek Moth Acrolepiopsis assectella </vt:lpstr>
      <vt:lpstr>Host Crops</vt:lpstr>
      <vt:lpstr>Damage</vt:lpstr>
      <vt:lpstr>Where did leek moth come from?</vt:lpstr>
      <vt:lpstr>How do they spread?</vt:lpstr>
      <vt:lpstr>Life Cycles - Generations</vt:lpstr>
      <vt:lpstr>Life Cycle - Overwintering</vt:lpstr>
      <vt:lpstr>Adult Identification</vt:lpstr>
      <vt:lpstr>Life Cycle - Eggs</vt:lpstr>
      <vt:lpstr>Life Cycle - Larvae</vt:lpstr>
      <vt:lpstr>Life Cycle – Pupae</vt:lpstr>
      <vt:lpstr>How to find Leek Moth on onions</vt:lpstr>
      <vt:lpstr>PowerPoint Presentation</vt:lpstr>
      <vt:lpstr>How to find Leek Moth on garlic</vt:lpstr>
      <vt:lpstr>Chewed debris and frass</vt:lpstr>
      <vt:lpstr>PowerPoint Presentation</vt:lpstr>
      <vt:lpstr>How to find Leek Moth on leeks</vt:lpstr>
      <vt:lpstr>PowerPoint Presentation</vt:lpstr>
      <vt:lpstr>Leek Moth Look-alike Damage: Salt Marsh Caterpillar</vt:lpstr>
      <vt:lpstr>PowerPoint Presentation</vt:lpstr>
      <vt:lpstr>Leek Moth Look-alike Damage: Thrips</vt:lpstr>
      <vt:lpstr>Leek Moth Look-alike Damage: Slugs</vt:lpstr>
      <vt:lpstr>Leek Moth Look-alike Damage: Botrytis Leaf Blight on Onions</vt:lpstr>
      <vt:lpstr>Leek Moth Look-alike Damage: European Corn Borer in garlic</vt:lpstr>
      <vt:lpstr>Management - Prevention</vt:lpstr>
      <vt:lpstr>Management - Prevention</vt:lpstr>
      <vt:lpstr>Management - Control</vt:lpstr>
      <vt:lpstr>Management - Control</vt:lpstr>
      <vt:lpstr>Management - Horizons</vt:lpstr>
      <vt:lpstr>For More Information</vt:lpstr>
    </vt:vector>
  </TitlesOfParts>
  <Company> 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Leek Moth Acrolepiopsis assectella </dc:title>
  <dc:creator>Amy</dc:creator>
  <cp:lastModifiedBy>Karen J. English</cp:lastModifiedBy>
  <cp:revision>18</cp:revision>
  <dcterms:created xsi:type="dcterms:W3CDTF">2011-10-19T18:13:34Z</dcterms:created>
  <dcterms:modified xsi:type="dcterms:W3CDTF">2018-11-06T15:25:33Z</dcterms:modified>
</cp:coreProperties>
</file>