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>
      <p:cViewPr varScale="1">
        <p:scale>
          <a:sx n="63" d="100"/>
          <a:sy n="63" d="100"/>
        </p:scale>
        <p:origin x="123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16806" y="1653921"/>
            <a:ext cx="3358387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52525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52525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52525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52525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4696" y="237743"/>
            <a:ext cx="11722735" cy="6383020"/>
          </a:xfrm>
          <a:custGeom>
            <a:avLst/>
            <a:gdLst/>
            <a:ahLst/>
            <a:cxnLst/>
            <a:rect l="l" t="t" r="r" b="b"/>
            <a:pathLst>
              <a:path w="11722735" h="6383020">
                <a:moveTo>
                  <a:pt x="11722608" y="0"/>
                </a:moveTo>
                <a:lnTo>
                  <a:pt x="0" y="0"/>
                </a:lnTo>
                <a:lnTo>
                  <a:pt x="0" y="6382511"/>
                </a:lnTo>
                <a:lnTo>
                  <a:pt x="11722608" y="6382511"/>
                </a:lnTo>
                <a:lnTo>
                  <a:pt x="11722608" y="0"/>
                </a:lnTo>
                <a:close/>
              </a:path>
            </a:pathLst>
          </a:custGeom>
          <a:solidFill>
            <a:srgbClr val="BEBEB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71855" y="374904"/>
            <a:ext cx="11448415" cy="6108700"/>
          </a:xfrm>
          <a:custGeom>
            <a:avLst/>
            <a:gdLst/>
            <a:ahLst/>
            <a:cxnLst/>
            <a:rect l="l" t="t" r="r" b="b"/>
            <a:pathLst>
              <a:path w="11448415" h="6108700">
                <a:moveTo>
                  <a:pt x="0" y="6108192"/>
                </a:moveTo>
                <a:lnTo>
                  <a:pt x="11448288" y="6108192"/>
                </a:lnTo>
                <a:lnTo>
                  <a:pt x="11448288" y="0"/>
                </a:lnTo>
                <a:lnTo>
                  <a:pt x="0" y="0"/>
                </a:lnTo>
                <a:lnTo>
                  <a:pt x="0" y="6108192"/>
                </a:lnTo>
                <a:close/>
              </a:path>
            </a:pathLst>
          </a:custGeom>
          <a:ln w="6350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3861" y="954481"/>
            <a:ext cx="576427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52525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3231" y="2110257"/>
            <a:ext cx="9765537" cy="3717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m.edu/newsstories/news/does-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rdeners.com/how-to/raised-bed-buying-guide/9564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vm.edu/sites/default/files/Extension-Master-Gardener/Planting_the_Garden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pss.uvm.edu/ag_testing/?Page=soils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m.edu/extension/mastergardener/gardening-resources" TargetMode="External"/><Relationship Id="rId7" Type="http://schemas.openxmlformats.org/officeDocument/2006/relationships/hyperlink" Target="mailto:love2gardenvt@gmail.com" TargetMode="External"/><Relationship Id="rId2" Type="http://schemas.openxmlformats.org/officeDocument/2006/relationships/hyperlink" Target="https://www.uvm.edu/extension/mastergardener/helpl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rdeningwithcharlie.com/how-to-grow-no-dig-gardening/" TargetMode="External"/><Relationship Id="rId5" Type="http://schemas.openxmlformats.org/officeDocument/2006/relationships/hyperlink" Target="mailto:magpie@nationalgardening.org" TargetMode="External"/><Relationship Id="rId4" Type="http://schemas.openxmlformats.org/officeDocument/2006/relationships/hyperlink" Target="https://extension.umaine.edu/gardening/manual/vegetables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0480" y="216235"/>
            <a:ext cx="12191999" cy="6821421"/>
            <a:chOff x="0" y="36574"/>
            <a:chExt cx="12191999" cy="682142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4252" y="1214628"/>
              <a:ext cx="9678924" cy="44104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07591" y="1267967"/>
              <a:ext cx="9577070" cy="4308475"/>
            </a:xfrm>
            <a:custGeom>
              <a:avLst/>
              <a:gdLst/>
              <a:ahLst/>
              <a:cxnLst/>
              <a:rect l="l" t="t" r="r" b="b"/>
              <a:pathLst>
                <a:path w="9577070" h="4308475">
                  <a:moveTo>
                    <a:pt x="9576816" y="0"/>
                  </a:moveTo>
                  <a:lnTo>
                    <a:pt x="0" y="0"/>
                  </a:lnTo>
                  <a:lnTo>
                    <a:pt x="0" y="4308348"/>
                  </a:lnTo>
                  <a:lnTo>
                    <a:pt x="9576816" y="4308348"/>
                  </a:lnTo>
                  <a:lnTo>
                    <a:pt x="9576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799" y="1411223"/>
              <a:ext cx="9296400" cy="4036060"/>
            </a:xfrm>
            <a:custGeom>
              <a:avLst/>
              <a:gdLst/>
              <a:ahLst/>
              <a:cxnLst/>
              <a:rect l="l" t="t" r="r" b="b"/>
              <a:pathLst>
                <a:path w="9296400" h="4036060">
                  <a:moveTo>
                    <a:pt x="0" y="4035552"/>
                  </a:moveTo>
                  <a:lnTo>
                    <a:pt x="9296400" y="4035552"/>
                  </a:lnTo>
                  <a:lnTo>
                    <a:pt x="9296400" y="0"/>
                  </a:lnTo>
                  <a:lnTo>
                    <a:pt x="0" y="0"/>
                  </a:lnTo>
                  <a:lnTo>
                    <a:pt x="0" y="4035552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35880" y="1267967"/>
              <a:ext cx="1920239" cy="731520"/>
            </a:xfrm>
            <a:custGeom>
              <a:avLst/>
              <a:gdLst/>
              <a:ahLst/>
              <a:cxnLst/>
              <a:rect l="l" t="t" r="r" b="b"/>
              <a:pathLst>
                <a:path w="1920240" h="731519">
                  <a:moveTo>
                    <a:pt x="1920227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0" y="731520"/>
                  </a:lnTo>
                  <a:lnTo>
                    <a:pt x="1920227" y="731520"/>
                  </a:lnTo>
                  <a:lnTo>
                    <a:pt x="1920227" y="541020"/>
                  </a:lnTo>
                  <a:lnTo>
                    <a:pt x="1920227" y="0"/>
                  </a:lnTo>
                  <a:close/>
                </a:path>
              </a:pathLst>
            </a:custGeom>
            <a:solidFill>
              <a:srgbClr val="919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50180" y="1267967"/>
              <a:ext cx="1691639" cy="615950"/>
            </a:xfrm>
            <a:custGeom>
              <a:avLst/>
              <a:gdLst/>
              <a:ahLst/>
              <a:cxnLst/>
              <a:rect l="l" t="t" r="r" b="b"/>
              <a:pathLst>
                <a:path w="1691640" h="615950">
                  <a:moveTo>
                    <a:pt x="0" y="0"/>
                  </a:moveTo>
                  <a:lnTo>
                    <a:pt x="0" y="612648"/>
                  </a:lnTo>
                </a:path>
                <a:path w="1691640" h="615950">
                  <a:moveTo>
                    <a:pt x="1691640" y="0"/>
                  </a:moveTo>
                  <a:lnTo>
                    <a:pt x="1691640" y="612648"/>
                  </a:lnTo>
                </a:path>
                <a:path w="1691640" h="615950">
                  <a:moveTo>
                    <a:pt x="0" y="615696"/>
                  </a:moveTo>
                  <a:lnTo>
                    <a:pt x="1691640" y="61569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574"/>
              <a:ext cx="12191999" cy="68214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0635" y="2250666"/>
              <a:ext cx="5453380" cy="3240405"/>
            </a:xfrm>
            <a:custGeom>
              <a:avLst/>
              <a:gdLst/>
              <a:ahLst/>
              <a:cxnLst/>
              <a:rect l="l" t="t" r="r" b="b"/>
              <a:pathLst>
                <a:path w="5453380" h="3240404">
                  <a:moveTo>
                    <a:pt x="5452872" y="0"/>
                  </a:moveTo>
                  <a:lnTo>
                    <a:pt x="0" y="0"/>
                  </a:lnTo>
                  <a:lnTo>
                    <a:pt x="0" y="3240024"/>
                  </a:lnTo>
                  <a:lnTo>
                    <a:pt x="5452872" y="3240024"/>
                  </a:lnTo>
                  <a:lnTo>
                    <a:pt x="5452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146" y="2323359"/>
              <a:ext cx="5323333" cy="3123923"/>
            </a:xfrm>
            <a:custGeom>
              <a:avLst/>
              <a:gdLst/>
              <a:ahLst/>
              <a:cxnLst/>
              <a:rect l="l" t="t" r="r" b="b"/>
              <a:pathLst>
                <a:path w="5120640" h="2908300">
                  <a:moveTo>
                    <a:pt x="0" y="2907792"/>
                  </a:moveTo>
                  <a:lnTo>
                    <a:pt x="5120640" y="2907792"/>
                  </a:lnTo>
                  <a:lnTo>
                    <a:pt x="5120640" y="0"/>
                  </a:lnTo>
                  <a:lnTo>
                    <a:pt x="0" y="0"/>
                  </a:lnTo>
                  <a:lnTo>
                    <a:pt x="0" y="290779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10969" y="2518917"/>
            <a:ext cx="45288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100" dirty="0">
                <a:solidFill>
                  <a:srgbClr val="000000"/>
                </a:solidFill>
              </a:rPr>
              <a:t>B</a:t>
            </a:r>
            <a:r>
              <a:rPr spc="-105" dirty="0">
                <a:solidFill>
                  <a:srgbClr val="000000"/>
                </a:solidFill>
              </a:rPr>
              <a:t>e</a:t>
            </a:r>
            <a:r>
              <a:rPr spc="-100" dirty="0">
                <a:solidFill>
                  <a:srgbClr val="000000"/>
                </a:solidFill>
              </a:rPr>
              <a:t>g</a:t>
            </a:r>
            <a:r>
              <a:rPr spc="-110" dirty="0">
                <a:solidFill>
                  <a:srgbClr val="000000"/>
                </a:solidFill>
              </a:rPr>
              <a:t>innin</a:t>
            </a:r>
            <a:r>
              <a:rPr spc="-5" dirty="0">
                <a:solidFill>
                  <a:srgbClr val="000000"/>
                </a:solidFill>
              </a:rPr>
              <a:t>g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G</a:t>
            </a:r>
            <a:r>
              <a:rPr spc="-110" dirty="0">
                <a:solidFill>
                  <a:srgbClr val="000000"/>
                </a:solidFill>
              </a:rPr>
              <a:t>a</a:t>
            </a:r>
            <a:r>
              <a:rPr spc="-105" dirty="0">
                <a:solidFill>
                  <a:srgbClr val="000000"/>
                </a:solidFill>
              </a:rPr>
              <a:t>r</a:t>
            </a:r>
            <a:r>
              <a:rPr spc="-95" dirty="0">
                <a:solidFill>
                  <a:srgbClr val="000000"/>
                </a:solidFill>
              </a:rPr>
              <a:t>d</a:t>
            </a:r>
            <a:r>
              <a:rPr spc="-105" dirty="0">
                <a:solidFill>
                  <a:srgbClr val="000000"/>
                </a:solidFill>
              </a:rPr>
              <a:t>e</a:t>
            </a:r>
            <a:r>
              <a:rPr spc="-110" dirty="0">
                <a:solidFill>
                  <a:srgbClr val="000000"/>
                </a:solidFill>
              </a:rPr>
              <a:t>nin</a:t>
            </a:r>
            <a:r>
              <a:rPr spc="-5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554223" y="3987800"/>
            <a:ext cx="221932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ts val="1939"/>
              </a:lnSpc>
              <a:spcBef>
                <a:spcPts val="100"/>
              </a:spcBef>
            </a:pPr>
            <a:r>
              <a:rPr sz="1700" spc="130" dirty="0">
                <a:latin typeface="Arial"/>
                <a:cs typeface="Arial"/>
              </a:rPr>
              <a:t>Milton</a:t>
            </a:r>
            <a:r>
              <a:rPr sz="1700" spc="40" dirty="0">
                <a:latin typeface="Arial"/>
                <a:cs typeface="Arial"/>
              </a:rPr>
              <a:t> </a:t>
            </a:r>
            <a:r>
              <a:rPr sz="1700" spc="75" dirty="0">
                <a:latin typeface="Arial"/>
                <a:cs typeface="Arial"/>
              </a:rPr>
              <a:t>Public</a:t>
            </a:r>
            <a:r>
              <a:rPr sz="1700" spc="55" dirty="0">
                <a:latin typeface="Arial"/>
                <a:cs typeface="Arial"/>
              </a:rPr>
              <a:t> </a:t>
            </a:r>
            <a:r>
              <a:rPr sz="1700" spc="85" dirty="0">
                <a:latin typeface="Arial"/>
                <a:cs typeface="Arial"/>
              </a:rPr>
              <a:t>Library</a:t>
            </a:r>
            <a:endParaRPr sz="1700" dirty="0">
              <a:latin typeface="Arial"/>
              <a:cs typeface="Arial"/>
            </a:endParaRPr>
          </a:p>
          <a:p>
            <a:pPr marR="5080" algn="ctr">
              <a:lnSpc>
                <a:spcPts val="1939"/>
              </a:lnSpc>
            </a:pPr>
            <a:r>
              <a:rPr sz="1700" spc="130" dirty="0">
                <a:latin typeface="Arial"/>
                <a:cs typeface="Arial"/>
              </a:rPr>
              <a:t>April</a:t>
            </a:r>
            <a:r>
              <a:rPr sz="1700" spc="55" dirty="0">
                <a:latin typeface="Arial"/>
                <a:cs typeface="Arial"/>
              </a:rPr>
              <a:t> </a:t>
            </a:r>
            <a:r>
              <a:rPr sz="1700" spc="45" dirty="0">
                <a:latin typeface="Arial"/>
                <a:cs typeface="Arial"/>
              </a:rPr>
              <a:t>6,</a:t>
            </a:r>
            <a:r>
              <a:rPr sz="1700" spc="35" dirty="0">
                <a:latin typeface="Arial"/>
                <a:cs typeface="Arial"/>
              </a:rPr>
              <a:t> </a:t>
            </a:r>
            <a:r>
              <a:rPr sz="1700" spc="100" dirty="0">
                <a:latin typeface="Arial"/>
                <a:cs typeface="Arial"/>
              </a:rPr>
              <a:t>2021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0" y="384900"/>
            <a:ext cx="4755260" cy="1359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401" y="409829"/>
            <a:ext cx="8219440" cy="6070600"/>
            <a:chOff x="414401" y="409829"/>
            <a:chExt cx="8219440" cy="6070600"/>
          </a:xfrm>
        </p:grpSpPr>
        <p:sp>
          <p:nvSpPr>
            <p:cNvPr id="3" name="object 3"/>
            <p:cNvSpPr/>
            <p:nvPr/>
          </p:nvSpPr>
          <p:spPr>
            <a:xfrm>
              <a:off x="417576" y="413004"/>
              <a:ext cx="8213090" cy="6064250"/>
            </a:xfrm>
            <a:custGeom>
              <a:avLst/>
              <a:gdLst/>
              <a:ahLst/>
              <a:cxnLst/>
              <a:rect l="l" t="t" r="r" b="b"/>
              <a:pathLst>
                <a:path w="8213090" h="6064250">
                  <a:moveTo>
                    <a:pt x="0" y="6063996"/>
                  </a:moveTo>
                  <a:lnTo>
                    <a:pt x="8212835" y="6063996"/>
                  </a:lnTo>
                  <a:lnTo>
                    <a:pt x="8212835" y="0"/>
                  </a:lnTo>
                  <a:lnTo>
                    <a:pt x="0" y="0"/>
                  </a:lnTo>
                  <a:lnTo>
                    <a:pt x="0" y="6063996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168" y="579120"/>
              <a:ext cx="7882001" cy="573328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9020556" y="237743"/>
            <a:ext cx="2926080" cy="6383020"/>
          </a:xfrm>
          <a:custGeom>
            <a:avLst/>
            <a:gdLst/>
            <a:ahLst/>
            <a:cxnLst/>
            <a:rect l="l" t="t" r="r" b="b"/>
            <a:pathLst>
              <a:path w="2926079" h="6383020">
                <a:moveTo>
                  <a:pt x="2926079" y="0"/>
                </a:moveTo>
                <a:lnTo>
                  <a:pt x="0" y="0"/>
                </a:lnTo>
                <a:lnTo>
                  <a:pt x="0" y="6382511"/>
                </a:lnTo>
                <a:lnTo>
                  <a:pt x="2926079" y="6382511"/>
                </a:lnTo>
                <a:lnTo>
                  <a:pt x="2926079" y="0"/>
                </a:lnTo>
                <a:close/>
              </a:path>
            </a:pathLst>
          </a:custGeom>
          <a:solidFill>
            <a:srgbClr val="D9D9D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85147" y="402336"/>
            <a:ext cx="2597150" cy="6053455"/>
          </a:xfrm>
          <a:prstGeom prst="rect">
            <a:avLst/>
          </a:prstGeom>
          <a:solidFill>
            <a:srgbClr val="D9D9D9">
              <a:alpha val="59999"/>
            </a:srgbClr>
          </a:solidFill>
          <a:ln w="6350">
            <a:solidFill>
              <a:srgbClr val="404040"/>
            </a:solidFill>
          </a:ln>
        </p:spPr>
        <p:txBody>
          <a:bodyPr vert="horz" wrap="square" lIns="0" tIns="373380" rIns="0" bIns="0" rtlCol="0">
            <a:spAutoFit/>
          </a:bodyPr>
          <a:lstStyle/>
          <a:p>
            <a:pPr marL="694690">
              <a:lnSpc>
                <a:spcPct val="100000"/>
              </a:lnSpc>
              <a:spcBef>
                <a:spcPts val="2940"/>
              </a:spcBef>
            </a:pPr>
            <a:r>
              <a:rPr sz="4000" spc="-10" dirty="0">
                <a:solidFill>
                  <a:srgbClr val="252525"/>
                </a:solidFill>
                <a:latin typeface="Comic Sans MS"/>
                <a:cs typeface="Comic Sans MS"/>
              </a:rPr>
              <a:t>Loam</a:t>
            </a:r>
            <a:endParaRPr sz="4000">
              <a:latin typeface="Comic Sans MS"/>
              <a:cs typeface="Comic Sans MS"/>
            </a:endParaRPr>
          </a:p>
          <a:p>
            <a:pPr marL="308610" marR="109855" indent="152400">
              <a:lnSpc>
                <a:spcPct val="100000"/>
              </a:lnSpc>
              <a:spcBef>
                <a:spcPts val="2700"/>
              </a:spcBef>
            </a:pP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Loam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is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soil </a:t>
            </a:r>
            <a:r>
              <a:rPr sz="2000" spc="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composed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mostly </a:t>
            </a:r>
            <a:r>
              <a:rPr sz="2000" spc="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of</a:t>
            </a:r>
            <a:r>
              <a:rPr sz="2000" spc="-3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sand,</a:t>
            </a:r>
            <a:r>
              <a:rPr sz="2000" spc="-1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silt,</a:t>
            </a:r>
            <a:r>
              <a:rPr sz="2000" spc="-2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and</a:t>
            </a:r>
            <a:r>
              <a:rPr sz="2000" spc="-1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a </a:t>
            </a:r>
            <a:r>
              <a:rPr sz="2000" spc="-58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smaller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amount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of </a:t>
            </a:r>
            <a:r>
              <a:rPr sz="2000" spc="-58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clay.</a:t>
            </a:r>
            <a:r>
              <a:rPr sz="2000" spc="15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By</a:t>
            </a:r>
            <a:r>
              <a:rPr sz="2000" spc="15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weight,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 its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mineral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composition is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about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40–40–20% </a:t>
            </a:r>
            <a:r>
              <a:rPr sz="2000" spc="-58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concentration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of </a:t>
            </a:r>
            <a:r>
              <a:rPr sz="2000" spc="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4D5155"/>
                </a:solidFill>
                <a:latin typeface="Comic Sans MS"/>
                <a:cs typeface="Comic Sans MS"/>
              </a:rPr>
              <a:t>sand–silt–clay, </a:t>
            </a:r>
            <a:r>
              <a:rPr sz="2000" spc="5" dirty="0">
                <a:solidFill>
                  <a:srgbClr val="4D5155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4D5155"/>
                </a:solidFill>
                <a:latin typeface="Comic Sans MS"/>
                <a:cs typeface="Comic Sans MS"/>
              </a:rPr>
              <a:t>respectively.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9176" y="954481"/>
            <a:ext cx="70802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5" dirty="0"/>
              <a:t>Why</a:t>
            </a:r>
            <a:r>
              <a:rPr spc="-120" dirty="0"/>
              <a:t> </a:t>
            </a:r>
            <a:r>
              <a:rPr spc="-45" dirty="0"/>
              <a:t>is</a:t>
            </a:r>
            <a:r>
              <a:rPr spc="-125" dirty="0"/>
              <a:t> </a:t>
            </a:r>
            <a:r>
              <a:rPr spc="-65" dirty="0"/>
              <a:t>soil</a:t>
            </a:r>
            <a:r>
              <a:rPr spc="-114" dirty="0"/>
              <a:t> </a:t>
            </a:r>
            <a:r>
              <a:rPr spc="-70" dirty="0"/>
              <a:t>texture</a:t>
            </a:r>
            <a:r>
              <a:rPr spc="-135" dirty="0"/>
              <a:t> </a:t>
            </a:r>
            <a:r>
              <a:rPr spc="-70" dirty="0"/>
              <a:t>important?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5321" y="2094712"/>
            <a:ext cx="9525000" cy="3627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149860" indent="979805">
              <a:lnSpc>
                <a:spcPct val="110000"/>
              </a:lnSpc>
              <a:spcBef>
                <a:spcPts val="100"/>
              </a:spcBef>
              <a:buClr>
                <a:srgbClr val="252525"/>
              </a:buClr>
              <a:buFont typeface="Arial"/>
              <a:buChar char="◦"/>
              <a:tabLst>
                <a:tab pos="1328420" algn="l"/>
              </a:tabLst>
            </a:pP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T</a:t>
            </a:r>
            <a:r>
              <a:rPr sz="2600" spc="-15" dirty="0">
                <a:solidFill>
                  <a:srgbClr val="1F2023"/>
                </a:solidFill>
                <a:latin typeface="Comic Sans MS"/>
                <a:cs typeface="Comic Sans MS"/>
              </a:rPr>
              <a:t>h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e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b="1" spc="-5" dirty="0">
                <a:solidFill>
                  <a:srgbClr val="1F2023"/>
                </a:solidFill>
                <a:latin typeface="Comic Sans MS"/>
                <a:cs typeface="Comic Sans MS"/>
              </a:rPr>
              <a:t>tex</a:t>
            </a:r>
            <a:r>
              <a:rPr sz="2600" b="1" spc="-10" dirty="0">
                <a:solidFill>
                  <a:srgbClr val="1F2023"/>
                </a:solidFill>
                <a:latin typeface="Comic Sans MS"/>
                <a:cs typeface="Comic Sans MS"/>
              </a:rPr>
              <a:t>t</a:t>
            </a:r>
            <a:r>
              <a:rPr sz="2600" b="1" spc="-5" dirty="0">
                <a:solidFill>
                  <a:srgbClr val="1F2023"/>
                </a:solidFill>
                <a:latin typeface="Comic Sans MS"/>
                <a:cs typeface="Comic Sans MS"/>
              </a:rPr>
              <a:t>ur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e</a:t>
            </a:r>
            <a:r>
              <a:rPr sz="2600" b="1" spc="-37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of a</a:t>
            </a:r>
            <a:r>
              <a:rPr sz="2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soil</a:t>
            </a:r>
            <a:r>
              <a:rPr sz="2600" b="1" spc="-37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is</a:t>
            </a:r>
            <a:r>
              <a:rPr sz="2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b="1" spc="-5" dirty="0">
                <a:solidFill>
                  <a:srgbClr val="1F2023"/>
                </a:solidFill>
                <a:latin typeface="Comic Sans MS"/>
                <a:cs typeface="Comic Sans MS"/>
              </a:rPr>
              <a:t>importa</a:t>
            </a:r>
            <a:r>
              <a:rPr sz="2600" b="1" spc="5" dirty="0">
                <a:solidFill>
                  <a:srgbClr val="1F2023"/>
                </a:solidFill>
                <a:latin typeface="Comic Sans MS"/>
                <a:cs typeface="Comic Sans MS"/>
              </a:rPr>
              <a:t>n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t</a:t>
            </a:r>
            <a:r>
              <a:rPr sz="2600" b="1" spc="-37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b</a:t>
            </a:r>
            <a:r>
              <a:rPr sz="2600" spc="5" dirty="0">
                <a:solidFill>
                  <a:srgbClr val="1F2023"/>
                </a:solidFill>
                <a:latin typeface="Comic Sans MS"/>
                <a:cs typeface="Comic Sans MS"/>
              </a:rPr>
              <a:t>e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cause</a:t>
            </a:r>
            <a:r>
              <a:rPr sz="26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it  determines 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soil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characteristics that affect plant growth.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Three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of these characteristics are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water-holding capacity,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 permeab</a:t>
            </a:r>
            <a:r>
              <a:rPr sz="2600" spc="5" dirty="0">
                <a:solidFill>
                  <a:srgbClr val="1F2023"/>
                </a:solidFill>
                <a:latin typeface="Comic Sans MS"/>
                <a:cs typeface="Comic Sans MS"/>
              </a:rPr>
              <a:t>i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lit</a:t>
            </a:r>
            <a:r>
              <a:rPr sz="2600" spc="-20" dirty="0">
                <a:solidFill>
                  <a:srgbClr val="1F2023"/>
                </a:solidFill>
                <a:latin typeface="Comic Sans MS"/>
                <a:cs typeface="Comic Sans MS"/>
              </a:rPr>
              <a:t>y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,</a:t>
            </a:r>
            <a:r>
              <a:rPr sz="2600" spc="-3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and</a:t>
            </a:r>
            <a:r>
              <a:rPr sz="2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soil</a:t>
            </a:r>
            <a:r>
              <a:rPr sz="2600" b="1" spc="-37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wo</a:t>
            </a:r>
            <a:r>
              <a:rPr sz="2600" spc="-10" dirty="0">
                <a:solidFill>
                  <a:srgbClr val="1F2023"/>
                </a:solidFill>
                <a:latin typeface="Comic Sans MS"/>
                <a:cs typeface="Comic Sans MS"/>
              </a:rPr>
              <a:t>r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kability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.</a:t>
            </a:r>
            <a:r>
              <a:rPr sz="2600" spc="-3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Wate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r-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holding</a:t>
            </a:r>
            <a:r>
              <a:rPr sz="26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capacity</a:t>
            </a:r>
            <a:r>
              <a:rPr sz="2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is</a:t>
            </a:r>
            <a:endParaRPr sz="2600">
              <a:latin typeface="Comic Sans MS"/>
              <a:cs typeface="Comic Sans MS"/>
            </a:endParaRPr>
          </a:p>
          <a:p>
            <a:pPr marL="2044064">
              <a:lnSpc>
                <a:spcPct val="100000"/>
              </a:lnSpc>
              <a:spcBef>
                <a:spcPts val="310"/>
              </a:spcBef>
            </a:pP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th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e</a:t>
            </a:r>
            <a:r>
              <a:rPr sz="2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ability</a:t>
            </a:r>
            <a:r>
              <a:rPr sz="2600" spc="-3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of a</a:t>
            </a:r>
            <a:r>
              <a:rPr sz="2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1F2023"/>
                </a:solidFill>
                <a:latin typeface="Comic Sans MS"/>
                <a:cs typeface="Comic Sans MS"/>
              </a:rPr>
              <a:t>soil</a:t>
            </a:r>
            <a:r>
              <a:rPr sz="2600" b="1" spc="-37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t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o</a:t>
            </a:r>
            <a:r>
              <a:rPr sz="2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retai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n</a:t>
            </a:r>
            <a:r>
              <a:rPr sz="2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Comic Sans MS"/>
                <a:cs typeface="Comic Sans MS"/>
              </a:rPr>
              <a:t>wa</a:t>
            </a:r>
            <a:r>
              <a:rPr sz="2600" spc="-10" dirty="0">
                <a:solidFill>
                  <a:srgbClr val="1F2023"/>
                </a:solidFill>
                <a:latin typeface="Comic Sans MS"/>
                <a:cs typeface="Comic Sans MS"/>
              </a:rPr>
              <a:t>t</a:t>
            </a:r>
            <a:r>
              <a:rPr sz="2600" dirty="0">
                <a:solidFill>
                  <a:srgbClr val="1F2023"/>
                </a:solidFill>
                <a:latin typeface="Comic Sans MS"/>
                <a:cs typeface="Comic Sans MS"/>
              </a:rPr>
              <a:t>er.</a:t>
            </a:r>
            <a:endParaRPr sz="2600">
              <a:latin typeface="Comic Sans MS"/>
              <a:cs typeface="Comic Sans MS"/>
            </a:endParaRPr>
          </a:p>
          <a:p>
            <a:pPr marL="12700" marR="5080" indent="42545">
              <a:lnSpc>
                <a:spcPct val="110100"/>
              </a:lnSpc>
              <a:spcBef>
                <a:spcPts val="894"/>
              </a:spcBef>
              <a:buClr>
                <a:srgbClr val="252525"/>
              </a:buClr>
              <a:buFont typeface="Arial"/>
              <a:buChar char="◦"/>
              <a:tabLst>
                <a:tab pos="238760" algn="l"/>
              </a:tabLst>
            </a:pPr>
            <a:r>
              <a:rPr sz="2600" b="1" dirty="0">
                <a:solidFill>
                  <a:srgbClr val="1F2023"/>
                </a:solidFill>
                <a:latin typeface="Arial"/>
                <a:cs typeface="Arial"/>
              </a:rPr>
              <a:t>Permeability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refers </a:t>
            </a:r>
            <a:r>
              <a:rPr sz="2600" spc="-5" dirty="0">
                <a:solidFill>
                  <a:srgbClr val="1F2023"/>
                </a:solidFill>
                <a:latin typeface="Arial"/>
                <a:cs typeface="Arial"/>
              </a:rPr>
              <a:t>to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the movement of air and water through 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the </a:t>
            </a:r>
            <a:r>
              <a:rPr sz="2600" b="1" dirty="0">
                <a:solidFill>
                  <a:srgbClr val="1F2023"/>
                </a:solidFill>
                <a:latin typeface="Arial"/>
                <a:cs typeface="Arial"/>
              </a:rPr>
              <a:t>soil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,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which</a:t>
            </a:r>
            <a:r>
              <a:rPr sz="2600" spc="-10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is</a:t>
            </a:r>
            <a:r>
              <a:rPr sz="2600" spc="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1F2023"/>
                </a:solidFill>
                <a:latin typeface="Arial"/>
                <a:cs typeface="Arial"/>
              </a:rPr>
              <a:t>important</a:t>
            </a:r>
            <a:r>
              <a:rPr sz="2600" b="1" spc="-30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because</a:t>
            </a:r>
            <a:r>
              <a:rPr sz="2600" spc="-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it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1F2023"/>
                </a:solidFill>
                <a:latin typeface="Arial"/>
                <a:cs typeface="Arial"/>
              </a:rPr>
              <a:t>affects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the</a:t>
            </a:r>
            <a:r>
              <a:rPr sz="2600" spc="20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supply</a:t>
            </a:r>
            <a:r>
              <a:rPr sz="2600" spc="-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of</a:t>
            </a:r>
            <a:r>
              <a:rPr sz="2600" spc="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1F2023"/>
                </a:solidFill>
                <a:latin typeface="Arial"/>
                <a:cs typeface="Arial"/>
              </a:rPr>
              <a:t>root-</a:t>
            </a:r>
            <a:endParaRPr sz="2600">
              <a:latin typeface="Arial"/>
              <a:cs typeface="Arial"/>
            </a:endParaRPr>
          </a:p>
          <a:p>
            <a:pPr marL="477520">
              <a:lnSpc>
                <a:spcPct val="100000"/>
              </a:lnSpc>
              <a:spcBef>
                <a:spcPts val="315"/>
              </a:spcBef>
            </a:pP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zone</a:t>
            </a:r>
            <a:r>
              <a:rPr sz="2600" spc="-10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spc="-40" dirty="0">
                <a:solidFill>
                  <a:srgbClr val="1F2023"/>
                </a:solidFill>
                <a:latin typeface="Arial"/>
                <a:cs typeface="Arial"/>
              </a:rPr>
              <a:t>air,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moisture,</a:t>
            </a:r>
            <a:r>
              <a:rPr sz="2600" spc="-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and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nutrients</a:t>
            </a:r>
            <a:r>
              <a:rPr sz="2600" spc="-1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available</a:t>
            </a:r>
            <a:r>
              <a:rPr sz="2600" spc="-10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for plant</a:t>
            </a:r>
            <a:r>
              <a:rPr sz="2600" spc="5" dirty="0">
                <a:solidFill>
                  <a:srgbClr val="1F2023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1F2023"/>
                </a:solidFill>
                <a:latin typeface="Arial"/>
                <a:cs typeface="Arial"/>
              </a:rPr>
              <a:t>uptake.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761" y="954481"/>
            <a:ext cx="30549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Soil</a:t>
            </a:r>
            <a:r>
              <a:rPr spc="-185" dirty="0"/>
              <a:t> </a:t>
            </a:r>
            <a:r>
              <a:rPr spc="-70" dirty="0"/>
              <a:t>Drainage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349066"/>
            <a:ext cx="9420225" cy="2092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5580" marR="2614930" indent="-195580">
              <a:lnSpc>
                <a:spcPct val="141200"/>
              </a:lnSpc>
              <a:spcBef>
                <a:spcPts val="9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Water </a:t>
            </a:r>
            <a:r>
              <a:rPr sz="2400" spc="-10" dirty="0">
                <a:latin typeface="Comic Sans MS"/>
                <a:cs typeface="Comic Sans MS"/>
              </a:rPr>
              <a:t>drains </a:t>
            </a:r>
            <a:r>
              <a:rPr sz="2400" spc="-5" dirty="0">
                <a:latin typeface="Comic Sans MS"/>
                <a:cs typeface="Comic Sans MS"/>
              </a:rPr>
              <a:t>quickly indication </a:t>
            </a:r>
            <a:r>
              <a:rPr sz="2400" dirty="0">
                <a:latin typeface="Comic Sans MS"/>
                <a:cs typeface="Comic Sans MS"/>
              </a:rPr>
              <a:t>of a </a:t>
            </a:r>
            <a:r>
              <a:rPr sz="2400" spc="-5" dirty="0">
                <a:latin typeface="Comic Sans MS"/>
                <a:cs typeface="Comic Sans MS"/>
              </a:rPr>
              <a:t>sandy soil.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Trouble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keeping you garden moist.</a:t>
            </a:r>
            <a:endParaRPr sz="2400">
              <a:latin typeface="Comic Sans MS"/>
              <a:cs typeface="Comic Sans MS"/>
            </a:endParaRPr>
          </a:p>
          <a:p>
            <a:pPr marL="195580" marR="5080" indent="-195580">
              <a:lnSpc>
                <a:spcPct val="141200"/>
              </a:lnSpc>
              <a:spcBef>
                <a:spcPts val="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  <a:tab pos="6504305" algn="l"/>
              </a:tabLst>
            </a:pPr>
            <a:r>
              <a:rPr sz="2400" spc="-5" dirty="0">
                <a:latin typeface="Comic Sans MS"/>
                <a:cs typeface="Comic Sans MS"/>
              </a:rPr>
              <a:t>Water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drains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very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slowly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indication</a:t>
            </a:r>
            <a:r>
              <a:rPr sz="2400" spc="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clay.	Water</a:t>
            </a:r>
            <a:r>
              <a:rPr sz="2400" spc="-4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puddles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when </a:t>
            </a:r>
            <a:r>
              <a:rPr sz="2400" spc="-7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wet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 cracks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when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dry.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429" y="249809"/>
            <a:ext cx="5858510" cy="6391910"/>
            <a:chOff x="257429" y="249809"/>
            <a:chExt cx="5858510" cy="6391910"/>
          </a:xfrm>
        </p:grpSpPr>
        <p:sp>
          <p:nvSpPr>
            <p:cNvPr id="3" name="object 3"/>
            <p:cNvSpPr/>
            <p:nvPr/>
          </p:nvSpPr>
          <p:spPr>
            <a:xfrm>
              <a:off x="260604" y="252984"/>
              <a:ext cx="5852160" cy="6385560"/>
            </a:xfrm>
            <a:custGeom>
              <a:avLst/>
              <a:gdLst/>
              <a:ahLst/>
              <a:cxnLst/>
              <a:rect l="l" t="t" r="r" b="b"/>
              <a:pathLst>
                <a:path w="5852160" h="6385559">
                  <a:moveTo>
                    <a:pt x="0" y="6385560"/>
                  </a:moveTo>
                  <a:lnTo>
                    <a:pt x="5852160" y="6385560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6385560"/>
                  </a:lnTo>
                  <a:close/>
                </a:path>
              </a:pathLst>
            </a:custGeom>
            <a:ln w="6349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196" y="419100"/>
              <a:ext cx="5522976" cy="605332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339840" y="252984"/>
            <a:ext cx="5611495" cy="6362700"/>
            <a:chOff x="6339840" y="252984"/>
            <a:chExt cx="5611495" cy="6362700"/>
          </a:xfrm>
        </p:grpSpPr>
        <p:sp>
          <p:nvSpPr>
            <p:cNvPr id="6" name="object 6"/>
            <p:cNvSpPr/>
            <p:nvPr/>
          </p:nvSpPr>
          <p:spPr>
            <a:xfrm>
              <a:off x="6339840" y="252984"/>
              <a:ext cx="5611495" cy="6362700"/>
            </a:xfrm>
            <a:custGeom>
              <a:avLst/>
              <a:gdLst/>
              <a:ahLst/>
              <a:cxnLst/>
              <a:rect l="l" t="t" r="r" b="b"/>
              <a:pathLst>
                <a:path w="5611495" h="6362700">
                  <a:moveTo>
                    <a:pt x="5611368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611368" y="6362700"/>
                  </a:lnTo>
                  <a:lnTo>
                    <a:pt x="5611368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87668" y="406907"/>
              <a:ext cx="5299075" cy="6022975"/>
            </a:xfrm>
            <a:custGeom>
              <a:avLst/>
              <a:gdLst/>
              <a:ahLst/>
              <a:cxnLst/>
              <a:rect l="l" t="t" r="r" b="b"/>
              <a:pathLst>
                <a:path w="5299075" h="6022975">
                  <a:moveTo>
                    <a:pt x="0" y="6022848"/>
                  </a:moveTo>
                  <a:lnTo>
                    <a:pt x="5298947" y="6022848"/>
                  </a:lnTo>
                  <a:lnTo>
                    <a:pt x="5298947" y="0"/>
                  </a:lnTo>
                  <a:lnTo>
                    <a:pt x="0" y="0"/>
                  </a:lnTo>
                  <a:lnTo>
                    <a:pt x="0" y="6022848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56806" y="938911"/>
            <a:ext cx="438023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637664" marR="5080" indent="-1624965">
              <a:lnSpc>
                <a:spcPts val="4320"/>
              </a:lnSpc>
              <a:spcBef>
                <a:spcPts val="640"/>
              </a:spcBef>
            </a:pPr>
            <a:r>
              <a:rPr spc="-10" dirty="0"/>
              <a:t>Simple</a:t>
            </a:r>
            <a:r>
              <a:rPr spc="-45" dirty="0"/>
              <a:t> </a:t>
            </a:r>
            <a:r>
              <a:rPr spc="-5" dirty="0"/>
              <a:t>Percolation </a:t>
            </a:r>
            <a:r>
              <a:rPr spc="-1180" dirty="0"/>
              <a:t> </a:t>
            </a:r>
            <a:r>
              <a:rPr spc="-5" dirty="0"/>
              <a:t>Test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085838" y="2834766"/>
            <a:ext cx="4249420" cy="3004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275715" indent="-299085">
              <a:lnSpc>
                <a:spcPct val="137200"/>
              </a:lnSpc>
              <a:spcBef>
                <a:spcPts val="100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omic Sans MS"/>
                <a:cs typeface="Comic Sans MS"/>
              </a:rPr>
              <a:t>Dig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hole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12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inches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deep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12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inches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across</a:t>
            </a:r>
            <a:endParaRPr sz="1800">
              <a:latin typeface="Comic Sans MS"/>
              <a:cs typeface="Comic Sans MS"/>
            </a:endParaRPr>
          </a:p>
          <a:p>
            <a:pPr marL="355600" marR="361950" indent="-342900">
              <a:lnSpc>
                <a:spcPct val="100000"/>
              </a:lnSpc>
              <a:spcBef>
                <a:spcPts val="795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Fill</a:t>
            </a:r>
            <a:r>
              <a:rPr sz="1800" spc="-3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the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hole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with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water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let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it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drain</a:t>
            </a:r>
            <a:endParaRPr sz="1800">
              <a:latin typeface="Comic Sans MS"/>
              <a:cs typeface="Comic Sans MS"/>
            </a:endParaRPr>
          </a:p>
          <a:p>
            <a:pPr marL="299085" marR="331470" indent="-287020">
              <a:lnSpc>
                <a:spcPct val="100000"/>
              </a:lnSpc>
              <a:spcBef>
                <a:spcPts val="800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omic Sans MS"/>
                <a:cs typeface="Comic Sans MS"/>
              </a:rPr>
              <a:t>Fill the hole again </a:t>
            </a:r>
            <a:r>
              <a:rPr sz="1800" spc="-5" dirty="0">
                <a:latin typeface="Comic Sans MS"/>
                <a:cs typeface="Comic Sans MS"/>
              </a:rPr>
              <a:t>with water </a:t>
            </a:r>
            <a:r>
              <a:rPr sz="1800" dirty="0">
                <a:latin typeface="Comic Sans MS"/>
                <a:cs typeface="Comic Sans MS"/>
              </a:rPr>
              <a:t>and </a:t>
            </a:r>
            <a:r>
              <a:rPr sz="1800" spc="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measure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the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change</a:t>
            </a:r>
            <a:r>
              <a:rPr sz="1800" spc="-3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in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water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level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every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hour.</a:t>
            </a:r>
            <a:endParaRPr sz="1800">
              <a:latin typeface="Comic Sans MS"/>
              <a:cs typeface="Comic Sans MS"/>
            </a:endParaRPr>
          </a:p>
          <a:p>
            <a:pPr marL="299085" marR="5080" indent="-287020">
              <a:lnSpc>
                <a:spcPct val="100000"/>
              </a:lnSpc>
              <a:spcBef>
                <a:spcPts val="810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omic Sans MS"/>
                <a:cs typeface="Comic Sans MS"/>
              </a:rPr>
              <a:t>Ideally </a:t>
            </a:r>
            <a:r>
              <a:rPr sz="1800" dirty="0">
                <a:latin typeface="Comic Sans MS"/>
                <a:cs typeface="Comic Sans MS"/>
              </a:rPr>
              <a:t>a well </a:t>
            </a:r>
            <a:r>
              <a:rPr sz="1800" spc="-5" dirty="0">
                <a:latin typeface="Comic Sans MS"/>
                <a:cs typeface="Comic Sans MS"/>
              </a:rPr>
              <a:t>drained </a:t>
            </a:r>
            <a:r>
              <a:rPr sz="1800" dirty="0">
                <a:latin typeface="Comic Sans MS"/>
                <a:cs typeface="Comic Sans MS"/>
              </a:rPr>
              <a:t>soil </a:t>
            </a:r>
            <a:r>
              <a:rPr sz="1800" spc="-5" dirty="0">
                <a:latin typeface="Comic Sans MS"/>
                <a:cs typeface="Comic Sans MS"/>
              </a:rPr>
              <a:t>will drain </a:t>
            </a:r>
            <a:r>
              <a:rPr sz="1800" dirty="0">
                <a:latin typeface="Comic Sans MS"/>
                <a:cs typeface="Comic Sans MS"/>
              </a:rPr>
              <a:t>2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inches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every</a:t>
            </a:r>
            <a:r>
              <a:rPr sz="1800" spc="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hour.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6750" y="744473"/>
            <a:ext cx="3758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0" dirty="0"/>
              <a:t>Amending</a:t>
            </a:r>
            <a:r>
              <a:rPr sz="3600" spc="-135" dirty="0"/>
              <a:t> </a:t>
            </a:r>
            <a:r>
              <a:rPr sz="3600" spc="-55" dirty="0"/>
              <a:t>the</a:t>
            </a:r>
            <a:r>
              <a:rPr sz="3600" spc="-150" dirty="0"/>
              <a:t> </a:t>
            </a:r>
            <a:r>
              <a:rPr sz="3600" spc="-55" dirty="0"/>
              <a:t>Soil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240407" y="2190115"/>
            <a:ext cx="2323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Organic</a:t>
            </a:r>
            <a:r>
              <a:rPr sz="2400" b="1" spc="-8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Matter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8341" y="2631135"/>
            <a:ext cx="4242435" cy="3016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algn="ctr">
              <a:lnSpc>
                <a:spcPct val="100000"/>
              </a:lnSpc>
              <a:spcBef>
                <a:spcPts val="100"/>
              </a:spcBef>
              <a:tabLst>
                <a:tab pos="2177415" algn="l"/>
              </a:tabLst>
            </a:pPr>
            <a:r>
              <a:rPr sz="1800" b="1" spc="-5" dirty="0">
                <a:latin typeface="Comic Sans MS"/>
                <a:cs typeface="Comic Sans MS"/>
              </a:rPr>
              <a:t>Organic</a:t>
            </a:r>
            <a:r>
              <a:rPr sz="1800" b="1" spc="-20" dirty="0">
                <a:latin typeface="Comic Sans MS"/>
                <a:cs typeface="Comic Sans MS"/>
              </a:rPr>
              <a:t> </a:t>
            </a:r>
            <a:r>
              <a:rPr sz="1800" b="1" spc="-5" dirty="0">
                <a:latin typeface="Comic Sans MS"/>
                <a:cs typeface="Comic Sans MS"/>
              </a:rPr>
              <a:t>Matter	(Humus)</a:t>
            </a:r>
            <a:endParaRPr sz="1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Comic Sans MS"/>
              <a:cs typeface="Comic Sans MS"/>
            </a:endParaRPr>
          </a:p>
          <a:p>
            <a:pPr marL="299085" indent="-287020">
              <a:lnSpc>
                <a:spcPct val="100000"/>
              </a:lnSpc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omic Sans MS"/>
                <a:cs typeface="Comic Sans MS"/>
              </a:rPr>
              <a:t>Improves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plant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growth</a:t>
            </a:r>
            <a:endParaRPr sz="1800">
              <a:latin typeface="Comic Sans MS"/>
              <a:cs typeface="Comic Sans MS"/>
            </a:endParaRPr>
          </a:p>
          <a:p>
            <a:pPr marL="299085" indent="-287020">
              <a:lnSpc>
                <a:spcPct val="100000"/>
              </a:lnSpc>
              <a:spcBef>
                <a:spcPts val="219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omic Sans MS"/>
                <a:cs typeface="Comic Sans MS"/>
              </a:rPr>
              <a:t>Has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high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water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holding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ability</a:t>
            </a:r>
            <a:endParaRPr sz="1800">
              <a:latin typeface="Comic Sans MS"/>
              <a:cs typeface="Comic Sans MS"/>
            </a:endParaRPr>
          </a:p>
          <a:p>
            <a:pPr marL="299085" indent="-287020">
              <a:lnSpc>
                <a:spcPct val="100000"/>
              </a:lnSpc>
              <a:spcBef>
                <a:spcPts val="215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omic Sans MS"/>
                <a:cs typeface="Comic Sans MS"/>
              </a:rPr>
              <a:t>Good</a:t>
            </a:r>
            <a:r>
              <a:rPr sz="1800" spc="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for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storing</a:t>
            </a:r>
            <a:r>
              <a:rPr sz="1800" spc="-4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nutrients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is</a:t>
            </a:r>
            <a:endParaRPr sz="1800">
              <a:latin typeface="Comic Sans MS"/>
              <a:cs typeface="Comic Sans MS"/>
            </a:endParaRPr>
          </a:p>
          <a:p>
            <a:pPr marL="299085">
              <a:lnSpc>
                <a:spcPct val="100000"/>
              </a:lnSpc>
              <a:spcBef>
                <a:spcPts val="215"/>
              </a:spcBef>
            </a:pPr>
            <a:r>
              <a:rPr sz="1800" spc="-5" dirty="0">
                <a:latin typeface="Comic Sans MS"/>
                <a:cs typeface="Comic Sans MS"/>
              </a:rPr>
              <a:t>useful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for micro-organisms</a:t>
            </a:r>
            <a:endParaRPr sz="1800">
              <a:latin typeface="Comic Sans MS"/>
              <a:cs typeface="Comic Sans MS"/>
            </a:endParaRPr>
          </a:p>
          <a:p>
            <a:pPr marL="299085" marR="5080" indent="-287020">
              <a:lnSpc>
                <a:spcPct val="110000"/>
              </a:lnSpc>
              <a:spcBef>
                <a:spcPts val="5"/>
              </a:spcBef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omic Sans MS"/>
                <a:cs typeface="Comic Sans MS"/>
              </a:rPr>
              <a:t>Binds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tiny</a:t>
            </a:r>
            <a:r>
              <a:rPr sz="1800" spc="-3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soil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particles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improves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soil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structure</a:t>
            </a:r>
            <a:endParaRPr sz="1800">
              <a:latin typeface="Comic Sans MS"/>
              <a:cs typeface="Comic Sans MS"/>
            </a:endParaRPr>
          </a:p>
          <a:p>
            <a:pPr marL="299085" marR="265430" indent="-287020">
              <a:lnSpc>
                <a:spcPct val="110000"/>
              </a:lnSpc>
              <a:buClr>
                <a:srgbClr val="252525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omic Sans MS"/>
                <a:cs typeface="Comic Sans MS"/>
              </a:rPr>
              <a:t>Brownish/black</a:t>
            </a:r>
            <a:r>
              <a:rPr sz="1800" spc="-4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color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that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absorbs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heat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3409188"/>
            <a:ext cx="4663440" cy="19309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032" y="954481"/>
            <a:ext cx="78606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5" dirty="0"/>
              <a:t>What</a:t>
            </a:r>
            <a:r>
              <a:rPr spc="-100" dirty="0"/>
              <a:t> </a:t>
            </a:r>
            <a:r>
              <a:rPr spc="-45" dirty="0"/>
              <a:t>is</a:t>
            </a:r>
            <a:r>
              <a:rPr spc="-140" dirty="0"/>
              <a:t> </a:t>
            </a:r>
            <a:r>
              <a:rPr spc="-70" dirty="0"/>
              <a:t>Organic</a:t>
            </a:r>
            <a:r>
              <a:rPr spc="-95" dirty="0"/>
              <a:t> </a:t>
            </a:r>
            <a:r>
              <a:rPr spc="-70" dirty="0"/>
              <a:t>Matter</a:t>
            </a:r>
            <a:r>
              <a:rPr spc="-100" dirty="0"/>
              <a:t> </a:t>
            </a:r>
            <a:r>
              <a:rPr spc="-45" dirty="0"/>
              <a:t>or</a:t>
            </a:r>
            <a:r>
              <a:rPr spc="-130" dirty="0"/>
              <a:t> </a:t>
            </a:r>
            <a:r>
              <a:rPr spc="-65" dirty="0"/>
              <a:t>Humus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5216" y="2077680"/>
            <a:ext cx="9664065" cy="36468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0215" marR="441959" indent="-450215">
              <a:lnSpc>
                <a:spcPct val="110000"/>
              </a:lnSpc>
              <a:spcBef>
                <a:spcPts val="95"/>
              </a:spcBef>
              <a:buClr>
                <a:srgbClr val="252525"/>
              </a:buClr>
              <a:buFont typeface="Arial"/>
              <a:buChar char="◦"/>
              <a:tabLst>
                <a:tab pos="450215" algn="l"/>
              </a:tabLst>
            </a:pP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Soi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l</a:t>
            </a:r>
            <a:r>
              <a:rPr sz="3600" spc="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1F2023"/>
                </a:solidFill>
                <a:latin typeface="Comic Sans MS"/>
                <a:cs typeface="Comic Sans MS"/>
              </a:rPr>
              <a:t>orga</a:t>
            </a:r>
            <a:r>
              <a:rPr sz="3600" b="1" spc="5" dirty="0">
                <a:solidFill>
                  <a:srgbClr val="1F2023"/>
                </a:solidFill>
                <a:latin typeface="Comic Sans MS"/>
                <a:cs typeface="Comic Sans MS"/>
              </a:rPr>
              <a:t>n</a:t>
            </a:r>
            <a:r>
              <a:rPr sz="3600" b="1" spc="-5" dirty="0">
                <a:solidFill>
                  <a:srgbClr val="1F2023"/>
                </a:solidFill>
                <a:latin typeface="Comic Sans MS"/>
                <a:cs typeface="Comic Sans MS"/>
              </a:rPr>
              <a:t>i</a:t>
            </a:r>
            <a:r>
              <a:rPr sz="3600" b="1" dirty="0">
                <a:solidFill>
                  <a:srgbClr val="1F2023"/>
                </a:solidFill>
                <a:latin typeface="Comic Sans MS"/>
                <a:cs typeface="Comic Sans MS"/>
              </a:rPr>
              <a:t>c</a:t>
            </a:r>
            <a:r>
              <a:rPr sz="3600" b="1" spc="-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1F2023"/>
                </a:solidFill>
                <a:latin typeface="Comic Sans MS"/>
                <a:cs typeface="Comic Sans MS"/>
              </a:rPr>
              <a:t>matter</a:t>
            </a:r>
            <a:r>
              <a:rPr sz="3600" b="1" spc="-49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(SO</a:t>
            </a:r>
            <a:r>
              <a:rPr sz="3600" spc="5" dirty="0">
                <a:solidFill>
                  <a:srgbClr val="1F2023"/>
                </a:solidFill>
                <a:latin typeface="Comic Sans MS"/>
                <a:cs typeface="Comic Sans MS"/>
              </a:rPr>
              <a:t>M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)</a:t>
            </a:r>
            <a:r>
              <a:rPr sz="3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i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s</a:t>
            </a:r>
            <a:r>
              <a:rPr sz="3600" spc="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1F2023"/>
                </a:solidFill>
                <a:latin typeface="Comic Sans MS"/>
                <a:cs typeface="Comic Sans MS"/>
              </a:rPr>
              <a:t>made</a:t>
            </a:r>
            <a:r>
              <a:rPr sz="3600" b="1" spc="-49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u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p </a:t>
            </a:r>
            <a:r>
              <a:rPr sz="3600" spc="5" dirty="0">
                <a:solidFill>
                  <a:srgbClr val="1F2023"/>
                </a:solidFill>
                <a:latin typeface="Comic Sans MS"/>
                <a:cs typeface="Comic Sans MS"/>
              </a:rPr>
              <a:t>o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f  living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plants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and</a:t>
            </a:r>
            <a:r>
              <a:rPr sz="3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animals</a:t>
            </a:r>
            <a:r>
              <a:rPr sz="3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(roots,</a:t>
            </a:r>
            <a:r>
              <a:rPr sz="3600" spc="-3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10" dirty="0">
                <a:solidFill>
                  <a:srgbClr val="1F2023"/>
                </a:solidFill>
                <a:latin typeface="Comic Sans MS"/>
                <a:cs typeface="Comic Sans MS"/>
              </a:rPr>
              <a:t>fungi,</a:t>
            </a:r>
            <a:endParaRPr sz="3600">
              <a:latin typeface="Comic Sans MS"/>
              <a:cs typeface="Comic Sans MS"/>
            </a:endParaRPr>
          </a:p>
          <a:p>
            <a:pPr marL="12700" marR="5080" algn="ctr">
              <a:lnSpc>
                <a:spcPct val="110000"/>
              </a:lnSpc>
              <a:spcBef>
                <a:spcPts val="5"/>
              </a:spcBef>
            </a:pP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bacteria,</a:t>
            </a:r>
            <a:r>
              <a:rPr sz="3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macro</a:t>
            </a:r>
            <a:r>
              <a:rPr sz="3600" spc="-3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fauna</a:t>
            </a:r>
            <a:r>
              <a:rPr sz="36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and</a:t>
            </a:r>
            <a:r>
              <a:rPr sz="36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micro</a:t>
            </a:r>
            <a:r>
              <a:rPr sz="36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fauna),</a:t>
            </a:r>
            <a:r>
              <a:rPr sz="3600" spc="-3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plant </a:t>
            </a:r>
            <a:r>
              <a:rPr sz="3600" spc="-106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litter,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and all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the degraded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material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from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decomposing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plant and animal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material </a:t>
            </a:r>
            <a:r>
              <a:rPr sz="360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1F2023"/>
                </a:solidFill>
                <a:latin typeface="Comic Sans MS"/>
                <a:cs typeface="Comic Sans MS"/>
              </a:rPr>
              <a:t>(manure).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9119" y="557783"/>
            <a:ext cx="11029315" cy="5737860"/>
            <a:chOff x="579119" y="557783"/>
            <a:chExt cx="11029315" cy="5737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9" y="557783"/>
              <a:ext cx="11029188" cy="57378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2459" y="611123"/>
              <a:ext cx="10927080" cy="5636260"/>
            </a:xfrm>
            <a:custGeom>
              <a:avLst/>
              <a:gdLst/>
              <a:ahLst/>
              <a:cxnLst/>
              <a:rect l="l" t="t" r="r" b="b"/>
              <a:pathLst>
                <a:path w="10927080" h="5636260">
                  <a:moveTo>
                    <a:pt x="10927080" y="0"/>
                  </a:moveTo>
                  <a:lnTo>
                    <a:pt x="0" y="0"/>
                  </a:lnTo>
                  <a:lnTo>
                    <a:pt x="0" y="5635752"/>
                  </a:lnTo>
                  <a:lnTo>
                    <a:pt x="10927080" y="5635752"/>
                  </a:lnTo>
                  <a:lnTo>
                    <a:pt x="10927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7051" y="777239"/>
              <a:ext cx="10598150" cy="5303520"/>
            </a:xfrm>
            <a:custGeom>
              <a:avLst/>
              <a:gdLst/>
              <a:ahLst/>
              <a:cxnLst/>
              <a:rect l="l" t="t" r="r" b="b"/>
              <a:pathLst>
                <a:path w="10598150" h="5303520">
                  <a:moveTo>
                    <a:pt x="0" y="5303520"/>
                  </a:moveTo>
                  <a:lnTo>
                    <a:pt x="10597896" y="5303520"/>
                  </a:lnTo>
                  <a:lnTo>
                    <a:pt x="10597896" y="0"/>
                  </a:lnTo>
                  <a:lnTo>
                    <a:pt x="0" y="0"/>
                  </a:lnTo>
                  <a:lnTo>
                    <a:pt x="0" y="5303520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1091" y="2104771"/>
            <a:ext cx="3114040" cy="20561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065" marR="5080" indent="-4445" algn="ctr">
              <a:lnSpc>
                <a:spcPts val="3890"/>
              </a:lnSpc>
              <a:spcBef>
                <a:spcPts val="585"/>
              </a:spcBef>
            </a:pPr>
            <a:r>
              <a:rPr sz="3600" spc="-5" dirty="0"/>
              <a:t>Other </a:t>
            </a:r>
            <a:r>
              <a:rPr sz="3600" dirty="0"/>
              <a:t> considerations  </a:t>
            </a:r>
            <a:r>
              <a:rPr sz="3600" spc="-5" dirty="0"/>
              <a:t>for</a:t>
            </a:r>
            <a:endParaRPr sz="3600"/>
          </a:p>
          <a:p>
            <a:pPr algn="ctr">
              <a:lnSpc>
                <a:spcPts val="3829"/>
              </a:lnSpc>
            </a:pPr>
            <a:r>
              <a:rPr sz="3600" dirty="0"/>
              <a:t>location</a:t>
            </a:r>
            <a:r>
              <a:rPr sz="3600" spc="-25" dirty="0"/>
              <a:t> </a:t>
            </a:r>
            <a:r>
              <a:rPr sz="3600" dirty="0"/>
              <a:t>of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1649983" y="4080129"/>
            <a:ext cx="2553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252525"/>
                </a:solidFill>
                <a:latin typeface="Comic Sans MS"/>
                <a:cs typeface="Comic Sans MS"/>
              </a:rPr>
              <a:t>your</a:t>
            </a:r>
            <a:r>
              <a:rPr sz="3600" spc="-8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252525"/>
                </a:solidFill>
                <a:latin typeface="Comic Sans MS"/>
                <a:cs typeface="Comic Sans MS"/>
              </a:rPr>
              <a:t>garden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86528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58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16092" y="1539367"/>
            <a:ext cx="5089525" cy="96393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359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Location</a:t>
            </a:r>
            <a:r>
              <a:rPr sz="2200" spc="1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of</a:t>
            </a:r>
            <a:r>
              <a:rPr sz="2200" spc="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trees</a:t>
            </a:r>
            <a:r>
              <a:rPr sz="2200" spc="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and</a:t>
            </a:r>
            <a:r>
              <a:rPr sz="220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shrubs</a:t>
            </a:r>
            <a:r>
              <a:rPr sz="2200" spc="2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around </a:t>
            </a:r>
            <a:r>
              <a:rPr sz="2200" spc="-64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the</a:t>
            </a:r>
            <a:r>
              <a:rPr sz="2200" spc="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garden</a:t>
            </a:r>
            <a:r>
              <a:rPr sz="220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area</a:t>
            </a:r>
            <a:r>
              <a:rPr sz="2200" spc="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–</a:t>
            </a:r>
            <a:r>
              <a:rPr sz="220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Competition</a:t>
            </a:r>
            <a:r>
              <a:rPr sz="2200" spc="4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for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 moisture</a:t>
            </a:r>
            <a:r>
              <a:rPr sz="2200" spc="3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and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nutrients.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16092" y="2880511"/>
            <a:ext cx="4876800" cy="204343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35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Convenience</a:t>
            </a:r>
            <a:r>
              <a:rPr sz="2200" spc="2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–</a:t>
            </a:r>
            <a:r>
              <a:rPr sz="2200" spc="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Water</a:t>
            </a:r>
            <a:r>
              <a:rPr sz="220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source</a:t>
            </a:r>
            <a:endParaRPr sz="2200">
              <a:latin typeface="Comic Sans MS"/>
              <a:cs typeface="Comic Sans MS"/>
            </a:endParaRPr>
          </a:p>
          <a:p>
            <a:pPr marL="2199640">
              <a:lnSpc>
                <a:spcPct val="100000"/>
              </a:lnSpc>
              <a:spcBef>
                <a:spcPts val="540"/>
              </a:spcBef>
            </a:pP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Ease</a:t>
            </a:r>
            <a:r>
              <a:rPr sz="2200" spc="-2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of</a:t>
            </a:r>
            <a:r>
              <a:rPr sz="2200" spc="-2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maintenance</a:t>
            </a:r>
            <a:endParaRPr sz="2200">
              <a:latin typeface="Comic Sans MS"/>
              <a:cs typeface="Comic Sans MS"/>
            </a:endParaRPr>
          </a:p>
          <a:p>
            <a:pPr marL="2199640">
              <a:lnSpc>
                <a:spcPct val="100000"/>
              </a:lnSpc>
              <a:spcBef>
                <a:spcPts val="545"/>
              </a:spcBef>
            </a:pP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Harvesting</a:t>
            </a:r>
            <a:endParaRPr sz="22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History</a:t>
            </a:r>
            <a:r>
              <a:rPr sz="2200" spc="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of</a:t>
            </a:r>
            <a:r>
              <a:rPr sz="220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Site</a:t>
            </a:r>
            <a:endParaRPr sz="22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Septic system</a:t>
            </a:r>
            <a:r>
              <a:rPr sz="2200" spc="4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and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omic Sans MS"/>
                <a:cs typeface="Comic Sans MS"/>
              </a:rPr>
              <a:t>leach</a:t>
            </a:r>
            <a:r>
              <a:rPr sz="2200" spc="5" dirty="0">
                <a:solidFill>
                  <a:srgbClr val="404040"/>
                </a:solidFill>
                <a:latin typeface="Comic Sans MS"/>
                <a:cs typeface="Comic Sans MS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omic Sans MS"/>
                <a:cs typeface="Comic Sans MS"/>
              </a:rPr>
              <a:t>field</a:t>
            </a:r>
            <a:endParaRPr sz="2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9317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21780" y="254508"/>
            <a:ext cx="5341620" cy="6362700"/>
            <a:chOff x="6621780" y="254508"/>
            <a:chExt cx="5341620" cy="6362700"/>
          </a:xfrm>
        </p:grpSpPr>
        <p:sp>
          <p:nvSpPr>
            <p:cNvPr id="4" name="object 4"/>
            <p:cNvSpPr/>
            <p:nvPr/>
          </p:nvSpPr>
          <p:spPr>
            <a:xfrm>
              <a:off x="6621780" y="254508"/>
              <a:ext cx="5341620" cy="6362700"/>
            </a:xfrm>
            <a:custGeom>
              <a:avLst/>
              <a:gdLst/>
              <a:ahLst/>
              <a:cxnLst/>
              <a:rect l="l" t="t" r="r" b="b"/>
              <a:pathLst>
                <a:path w="5341620" h="6362700">
                  <a:moveTo>
                    <a:pt x="5341620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341620" y="6362700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9608" y="393192"/>
              <a:ext cx="5017135" cy="6035040"/>
            </a:xfrm>
            <a:custGeom>
              <a:avLst/>
              <a:gdLst/>
              <a:ahLst/>
              <a:cxnLst/>
              <a:rect l="l" t="t" r="r" b="b"/>
              <a:pathLst>
                <a:path w="5017134" h="6035040">
                  <a:moveTo>
                    <a:pt x="0" y="6035039"/>
                  </a:moveTo>
                  <a:lnTo>
                    <a:pt x="5017008" y="6035039"/>
                  </a:lnTo>
                  <a:lnTo>
                    <a:pt x="5017008" y="0"/>
                  </a:lnTo>
                  <a:lnTo>
                    <a:pt x="0" y="0"/>
                  </a:lnTo>
                  <a:lnTo>
                    <a:pt x="0" y="6035039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17661" y="1163269"/>
            <a:ext cx="21901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spc="-75" dirty="0"/>
              <a:t>S</a:t>
            </a:r>
            <a:r>
              <a:rPr sz="3200" spc="-80" dirty="0"/>
              <a:t>o</a:t>
            </a:r>
            <a:r>
              <a:rPr sz="3200" spc="-75" dirty="0"/>
              <a:t>i</a:t>
            </a:r>
            <a:r>
              <a:rPr sz="3200" dirty="0"/>
              <a:t>l</a:t>
            </a:r>
            <a:r>
              <a:rPr sz="3200" spc="-120" dirty="0"/>
              <a:t> </a:t>
            </a:r>
            <a:r>
              <a:rPr sz="3200" spc="-80" dirty="0"/>
              <a:t>Te</a:t>
            </a:r>
            <a:r>
              <a:rPr sz="3200" spc="-75" dirty="0"/>
              <a:t>stin</a:t>
            </a:r>
            <a:r>
              <a:rPr sz="3200" dirty="0"/>
              <a:t>g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7156450" y="2555875"/>
            <a:ext cx="3829050" cy="13290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5080" indent="914400">
              <a:lnSpc>
                <a:spcPct val="80000"/>
              </a:lnSpc>
              <a:spcBef>
                <a:spcPts val="459"/>
              </a:spcBef>
            </a:pPr>
            <a:r>
              <a:rPr sz="1500" spc="-5" dirty="0">
                <a:latin typeface="Comic Sans MS"/>
                <a:cs typeface="Comic Sans MS"/>
              </a:rPr>
              <a:t>Soil</a:t>
            </a:r>
            <a:r>
              <a:rPr sz="1500" spc="-2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PH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–measures</a:t>
            </a:r>
            <a:r>
              <a:rPr sz="150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the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spc="-10" dirty="0">
                <a:latin typeface="Comic Sans MS"/>
                <a:cs typeface="Comic Sans MS"/>
              </a:rPr>
              <a:t>degree</a:t>
            </a:r>
            <a:r>
              <a:rPr sz="1500" spc="3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of </a:t>
            </a:r>
            <a:r>
              <a:rPr sz="1500" spc="-434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acidity</a:t>
            </a:r>
            <a:r>
              <a:rPr sz="1500" dirty="0">
                <a:latin typeface="Comic Sans MS"/>
                <a:cs typeface="Comic Sans MS"/>
              </a:rPr>
              <a:t> or alkalinity of</a:t>
            </a:r>
            <a:r>
              <a:rPr sz="1500" spc="-5" dirty="0">
                <a:latin typeface="Comic Sans MS"/>
                <a:cs typeface="Comic Sans MS"/>
              </a:rPr>
              <a:t> the</a:t>
            </a:r>
            <a:r>
              <a:rPr sz="1500" spc="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soil</a:t>
            </a:r>
            <a:endParaRPr sz="1500">
              <a:latin typeface="Comic Sans MS"/>
              <a:cs typeface="Comic Sans MS"/>
            </a:endParaRPr>
          </a:p>
          <a:p>
            <a:pPr marL="398780">
              <a:lnSpc>
                <a:spcPct val="100000"/>
              </a:lnSpc>
              <a:spcBef>
                <a:spcPts val="540"/>
              </a:spcBef>
            </a:pPr>
            <a:r>
              <a:rPr sz="1500" spc="-5" dirty="0">
                <a:latin typeface="Comic Sans MS"/>
                <a:cs typeface="Comic Sans MS"/>
              </a:rPr>
              <a:t>6.2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to</a:t>
            </a:r>
            <a:r>
              <a:rPr sz="1500" spc="-5" dirty="0">
                <a:latin typeface="Comic Sans MS"/>
                <a:cs typeface="Comic Sans MS"/>
              </a:rPr>
              <a:t> 6.8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ideal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for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most</a:t>
            </a:r>
            <a:r>
              <a:rPr sz="1500" spc="-5" dirty="0">
                <a:latin typeface="Comic Sans MS"/>
                <a:cs typeface="Comic Sans MS"/>
              </a:rPr>
              <a:t> gardens</a:t>
            </a:r>
            <a:endParaRPr sz="1500">
              <a:latin typeface="Comic Sans MS"/>
              <a:cs typeface="Comic Sans MS"/>
            </a:endParaRPr>
          </a:p>
          <a:p>
            <a:pPr marL="398780">
              <a:lnSpc>
                <a:spcPct val="100000"/>
              </a:lnSpc>
              <a:spcBef>
                <a:spcPts val="540"/>
              </a:spcBef>
            </a:pPr>
            <a:r>
              <a:rPr sz="1500" spc="-10" dirty="0">
                <a:latin typeface="Comic Sans MS"/>
                <a:cs typeface="Comic Sans MS"/>
              </a:rPr>
              <a:t>Add </a:t>
            </a:r>
            <a:r>
              <a:rPr sz="1500" spc="-5" dirty="0">
                <a:latin typeface="Comic Sans MS"/>
                <a:cs typeface="Comic Sans MS"/>
              </a:rPr>
              <a:t>lime</a:t>
            </a:r>
            <a:r>
              <a:rPr sz="1500" spc="5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to raise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PH</a:t>
            </a:r>
            <a:endParaRPr sz="1500">
              <a:latin typeface="Comic Sans MS"/>
              <a:cs typeface="Comic Sans MS"/>
            </a:endParaRPr>
          </a:p>
          <a:p>
            <a:pPr marL="398780">
              <a:lnSpc>
                <a:spcPct val="100000"/>
              </a:lnSpc>
              <a:spcBef>
                <a:spcPts val="540"/>
              </a:spcBef>
            </a:pPr>
            <a:r>
              <a:rPr sz="1500" spc="-10" dirty="0">
                <a:latin typeface="Comic Sans MS"/>
                <a:cs typeface="Comic Sans MS"/>
              </a:rPr>
              <a:t>Add</a:t>
            </a:r>
            <a:r>
              <a:rPr sz="150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sulfur to</a:t>
            </a:r>
            <a:r>
              <a:rPr sz="150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lower</a:t>
            </a:r>
            <a:r>
              <a:rPr sz="1500" spc="15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PH</a:t>
            </a:r>
            <a:r>
              <a:rPr sz="1500" spc="-2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(</a:t>
            </a:r>
            <a:r>
              <a:rPr sz="1500" spc="5" dirty="0">
                <a:latin typeface="Comic Sans MS"/>
                <a:cs typeface="Comic Sans MS"/>
              </a:rPr>
              <a:t> </a:t>
            </a:r>
            <a:r>
              <a:rPr sz="1500" spc="-10" dirty="0">
                <a:latin typeface="Comic Sans MS"/>
                <a:cs typeface="Comic Sans MS"/>
              </a:rPr>
              <a:t>Blueberries)</a:t>
            </a:r>
            <a:endParaRPr sz="15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71104" y="4224908"/>
            <a:ext cx="32042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omic Sans MS"/>
                <a:cs typeface="Comic Sans MS"/>
              </a:rPr>
              <a:t>Soil</a:t>
            </a:r>
            <a:r>
              <a:rPr sz="1500" spc="-2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test</a:t>
            </a:r>
            <a:r>
              <a:rPr sz="1500" spc="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by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UVM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lab-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Measures</a:t>
            </a:r>
            <a:r>
              <a:rPr sz="150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soil</a:t>
            </a:r>
            <a:endParaRPr sz="15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6450" y="4339623"/>
            <a:ext cx="2892425" cy="61976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1500" spc="-5" dirty="0">
                <a:latin typeface="Comic Sans MS"/>
                <a:cs typeface="Comic Sans MS"/>
              </a:rPr>
              <a:t>fertility</a:t>
            </a:r>
            <a:r>
              <a:rPr sz="1500" spc="1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or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organic</a:t>
            </a:r>
            <a:r>
              <a:rPr sz="1500" spc="10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matter</a:t>
            </a:r>
            <a:r>
              <a:rPr sz="1500" spc="-5" dirty="0">
                <a:latin typeface="Comic Sans MS"/>
                <a:cs typeface="Comic Sans MS"/>
              </a:rPr>
              <a:t> (OM)</a:t>
            </a:r>
            <a:endParaRPr sz="1500">
              <a:latin typeface="Comic Sans MS"/>
              <a:cs typeface="Comic Sans MS"/>
            </a:endParaRPr>
          </a:p>
          <a:p>
            <a:pPr marL="800100">
              <a:lnSpc>
                <a:spcPct val="100000"/>
              </a:lnSpc>
              <a:spcBef>
                <a:spcPts val="540"/>
              </a:spcBef>
            </a:pPr>
            <a:r>
              <a:rPr sz="1500" spc="-5" dirty="0">
                <a:latin typeface="Comic Sans MS"/>
                <a:cs typeface="Comic Sans MS"/>
              </a:rPr>
              <a:t>in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the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dirty="0">
                <a:latin typeface="Comic Sans MS"/>
                <a:cs typeface="Comic Sans MS"/>
              </a:rPr>
              <a:t>soil.</a:t>
            </a:r>
            <a:endParaRPr sz="15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56450" y="5185409"/>
            <a:ext cx="4148454" cy="4368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5080">
              <a:lnSpc>
                <a:spcPct val="80000"/>
              </a:lnSpc>
              <a:spcBef>
                <a:spcPts val="459"/>
              </a:spcBef>
            </a:pPr>
            <a:r>
              <a:rPr sz="1500" spc="-5" dirty="0">
                <a:latin typeface="Comic Sans MS"/>
                <a:cs typeface="Comic Sans MS"/>
                <a:hlinkClick r:id="rId3"/>
              </a:rPr>
              <a:t>https://ww</a:t>
            </a:r>
            <a:r>
              <a:rPr sz="1500" spc="-5" dirty="0">
                <a:latin typeface="Comic Sans MS"/>
                <a:cs typeface="Comic Sans MS"/>
              </a:rPr>
              <a:t>w.uvm.ed</a:t>
            </a:r>
            <a:r>
              <a:rPr sz="1500" spc="-5" dirty="0">
                <a:latin typeface="Comic Sans MS"/>
                <a:cs typeface="Comic Sans MS"/>
                <a:hlinkClick r:id="rId3"/>
              </a:rPr>
              <a:t>u/newsstories/news/does- </a:t>
            </a:r>
            <a:r>
              <a:rPr sz="1500" spc="-434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your-soil-get-passing-grade</a:t>
            </a:r>
            <a:endParaRPr sz="15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146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G</a:t>
            </a:r>
            <a:r>
              <a:rPr spc="-80" dirty="0"/>
              <a:t>a</a:t>
            </a:r>
            <a:r>
              <a:rPr spc="-75" dirty="0"/>
              <a:t>r</a:t>
            </a:r>
            <a:r>
              <a:rPr spc="-80" dirty="0"/>
              <a:t>d</a:t>
            </a:r>
            <a:r>
              <a:rPr spc="-70" dirty="0"/>
              <a:t>e</a:t>
            </a:r>
            <a:r>
              <a:rPr dirty="0"/>
              <a:t>n</a:t>
            </a:r>
            <a:r>
              <a:rPr spc="-130" dirty="0"/>
              <a:t> </a:t>
            </a:r>
            <a:r>
              <a:rPr spc="-80" dirty="0"/>
              <a:t>Id</a:t>
            </a:r>
            <a:r>
              <a:rPr spc="-70" dirty="0"/>
              <a:t>e</a:t>
            </a:r>
            <a:r>
              <a:rPr spc="-80" dirty="0"/>
              <a:t>a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12060" y="3438905"/>
            <a:ext cx="552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>
                <a:solidFill>
                  <a:srgbClr val="252525"/>
                </a:solidFill>
                <a:latin typeface="Comic Sans MS"/>
                <a:cs typeface="Comic Sans MS"/>
              </a:rPr>
              <a:t>Ga</a:t>
            </a:r>
            <a:endParaRPr sz="36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331" y="2014727"/>
            <a:ext cx="2197608" cy="32964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156204" y="775716"/>
            <a:ext cx="8284845" cy="5852160"/>
            <a:chOff x="3156204" y="775716"/>
            <a:chExt cx="8284845" cy="58521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9851" y="3787139"/>
              <a:ext cx="3480815" cy="21107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2168" y="775716"/>
              <a:ext cx="1848612" cy="2467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0024" y="1330452"/>
              <a:ext cx="2506979" cy="1485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6204" y="3265932"/>
              <a:ext cx="1923288" cy="23972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6839" y="3057144"/>
              <a:ext cx="2555748" cy="35707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93179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21780" y="254508"/>
            <a:ext cx="5341620" cy="6362700"/>
            <a:chOff x="6621780" y="254508"/>
            <a:chExt cx="5341620" cy="6362700"/>
          </a:xfrm>
        </p:grpSpPr>
        <p:sp>
          <p:nvSpPr>
            <p:cNvPr id="4" name="object 4"/>
            <p:cNvSpPr/>
            <p:nvPr/>
          </p:nvSpPr>
          <p:spPr>
            <a:xfrm>
              <a:off x="6621780" y="254508"/>
              <a:ext cx="5341620" cy="6362700"/>
            </a:xfrm>
            <a:custGeom>
              <a:avLst/>
              <a:gdLst/>
              <a:ahLst/>
              <a:cxnLst/>
              <a:rect l="l" t="t" r="r" b="b"/>
              <a:pathLst>
                <a:path w="5341620" h="6362700">
                  <a:moveTo>
                    <a:pt x="5341620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341620" y="6362700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9608" y="393192"/>
              <a:ext cx="5017135" cy="6035040"/>
            </a:xfrm>
            <a:custGeom>
              <a:avLst/>
              <a:gdLst/>
              <a:ahLst/>
              <a:cxnLst/>
              <a:rect l="l" t="t" r="r" b="b"/>
              <a:pathLst>
                <a:path w="5017134" h="6035040">
                  <a:moveTo>
                    <a:pt x="0" y="6035039"/>
                  </a:moveTo>
                  <a:lnTo>
                    <a:pt x="5017008" y="6035039"/>
                  </a:lnTo>
                  <a:lnTo>
                    <a:pt x="5017008" y="0"/>
                  </a:lnTo>
                  <a:lnTo>
                    <a:pt x="0" y="0"/>
                  </a:lnTo>
                  <a:lnTo>
                    <a:pt x="0" y="6035039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14818" y="824229"/>
            <a:ext cx="3089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85" dirty="0"/>
              <a:t>I</a:t>
            </a:r>
            <a:r>
              <a:rPr sz="2800" spc="-80" dirty="0"/>
              <a:t>n</a:t>
            </a:r>
            <a:r>
              <a:rPr sz="2800" spc="-75" dirty="0"/>
              <a:t>g</a:t>
            </a:r>
            <a:r>
              <a:rPr sz="2800" spc="-80" dirty="0"/>
              <a:t>r</a:t>
            </a:r>
            <a:r>
              <a:rPr sz="2800" spc="-75" dirty="0"/>
              <a:t>o</a:t>
            </a:r>
            <a:r>
              <a:rPr sz="2800" spc="-80" dirty="0"/>
              <a:t>un</a:t>
            </a:r>
            <a:r>
              <a:rPr sz="2800" spc="-5" dirty="0"/>
              <a:t>d</a:t>
            </a:r>
            <a:r>
              <a:rPr sz="2800" spc="-120" dirty="0"/>
              <a:t> </a:t>
            </a:r>
            <a:r>
              <a:rPr sz="2800" spc="-75" dirty="0"/>
              <a:t>g</a:t>
            </a:r>
            <a:r>
              <a:rPr sz="2800" spc="-80" dirty="0"/>
              <a:t>ard</a:t>
            </a:r>
            <a:r>
              <a:rPr sz="2800" spc="-75" dirty="0"/>
              <a:t>e</a:t>
            </a:r>
            <a:r>
              <a:rPr sz="2800" spc="-80" dirty="0"/>
              <a:t>n</a:t>
            </a:r>
            <a:r>
              <a:rPr sz="2800" spc="-85" dirty="0"/>
              <a:t>i</a:t>
            </a:r>
            <a:r>
              <a:rPr sz="2800" spc="-80" dirty="0"/>
              <a:t>n</a:t>
            </a:r>
            <a:r>
              <a:rPr sz="2800" spc="-5" dirty="0"/>
              <a:t>g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7121397" y="1493758"/>
            <a:ext cx="4229100" cy="4072254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21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800" spc="-5" dirty="0">
                <a:latin typeface="Comic Sans MS"/>
                <a:cs typeface="Comic Sans MS"/>
              </a:rPr>
              <a:t>Start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small</a:t>
            </a:r>
            <a:endParaRPr sz="1800">
              <a:latin typeface="Comic Sans MS"/>
              <a:cs typeface="Comic Sans MS"/>
            </a:endParaRPr>
          </a:p>
          <a:p>
            <a:pPr marL="490855">
              <a:lnSpc>
                <a:spcPct val="100000"/>
              </a:lnSpc>
              <a:spcBef>
                <a:spcPts val="1115"/>
              </a:spcBef>
            </a:pPr>
            <a:r>
              <a:rPr sz="1800" dirty="0">
                <a:latin typeface="Comic Sans MS"/>
                <a:cs typeface="Comic Sans MS"/>
              </a:rPr>
              <a:t>8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X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10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ft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space</a:t>
            </a:r>
            <a:r>
              <a:rPr sz="180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is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</a:t>
            </a:r>
            <a:r>
              <a:rPr sz="1800" spc="-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good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size</a:t>
            </a:r>
            <a:endParaRPr sz="18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112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800" dirty="0">
                <a:latin typeface="Comic Sans MS"/>
                <a:cs typeface="Comic Sans MS"/>
              </a:rPr>
              <a:t>Digging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your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beds</a:t>
            </a:r>
            <a:endParaRPr sz="1800">
              <a:latin typeface="Comic Sans MS"/>
              <a:cs typeface="Comic Sans MS"/>
            </a:endParaRPr>
          </a:p>
          <a:p>
            <a:pPr marL="626745">
              <a:lnSpc>
                <a:spcPct val="100000"/>
              </a:lnSpc>
              <a:spcBef>
                <a:spcPts val="1115"/>
              </a:spcBef>
            </a:pPr>
            <a:r>
              <a:rPr sz="1800" dirty="0">
                <a:latin typeface="Comic Sans MS"/>
                <a:cs typeface="Comic Sans MS"/>
              </a:rPr>
              <a:t>Loosen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the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top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6-12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inches</a:t>
            </a:r>
            <a:r>
              <a:rPr sz="1800" spc="-4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of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soil</a:t>
            </a:r>
            <a:endParaRPr sz="1800">
              <a:latin typeface="Comic Sans MS"/>
              <a:cs typeface="Comic Sans MS"/>
            </a:endParaRPr>
          </a:p>
          <a:p>
            <a:pPr marL="918844" lvl="1" indent="-155575">
              <a:lnSpc>
                <a:spcPct val="100000"/>
              </a:lnSpc>
              <a:spcBef>
                <a:spcPts val="1120"/>
              </a:spcBef>
              <a:buChar char="&gt;"/>
              <a:tabLst>
                <a:tab pos="919480" algn="l"/>
              </a:tabLst>
            </a:pPr>
            <a:r>
              <a:rPr sz="1800" spc="-5" dirty="0">
                <a:latin typeface="Comic Sans MS"/>
                <a:cs typeface="Comic Sans MS"/>
              </a:rPr>
              <a:t>Rototill,</a:t>
            </a:r>
            <a:r>
              <a:rPr sz="1800" spc="-4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sod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cutter,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by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hand</a:t>
            </a:r>
            <a:r>
              <a:rPr sz="1800" spc="-3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or</a:t>
            </a:r>
            <a:endParaRPr sz="1800">
              <a:latin typeface="Comic Sans MS"/>
              <a:cs typeface="Comic Sans MS"/>
            </a:endParaRPr>
          </a:p>
          <a:p>
            <a:pPr marL="967740" marR="463550" lvl="1" indent="-204470">
              <a:lnSpc>
                <a:spcPct val="151700"/>
              </a:lnSpc>
              <a:buChar char="&gt;"/>
              <a:tabLst>
                <a:tab pos="920115" algn="l"/>
              </a:tabLst>
            </a:pPr>
            <a:r>
              <a:rPr sz="1800" spc="-5" dirty="0">
                <a:latin typeface="Comic Sans MS"/>
                <a:cs typeface="Comic Sans MS"/>
              </a:rPr>
              <a:t>Mow </a:t>
            </a:r>
            <a:r>
              <a:rPr sz="1800" dirty="0">
                <a:latin typeface="Comic Sans MS"/>
                <a:cs typeface="Comic Sans MS"/>
              </a:rPr>
              <a:t>close and </a:t>
            </a:r>
            <a:r>
              <a:rPr sz="1800" spc="-5" dirty="0">
                <a:latin typeface="Comic Sans MS"/>
                <a:cs typeface="Comic Sans MS"/>
              </a:rPr>
              <a:t>cover with </a:t>
            </a:r>
            <a:r>
              <a:rPr sz="1800" dirty="0">
                <a:latin typeface="Comic Sans MS"/>
                <a:cs typeface="Comic Sans MS"/>
              </a:rPr>
              <a:t> cardboard,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tarp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or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old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rug </a:t>
            </a:r>
            <a:r>
              <a:rPr sz="1800" spc="-5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for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3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to</a:t>
            </a:r>
            <a:r>
              <a:rPr sz="1800" dirty="0">
                <a:latin typeface="Comic Sans MS"/>
                <a:cs typeface="Comic Sans MS"/>
              </a:rPr>
              <a:t> 4</a:t>
            </a:r>
            <a:r>
              <a:rPr sz="1800" spc="-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weeks</a:t>
            </a:r>
            <a:endParaRPr sz="18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111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800" dirty="0">
                <a:latin typeface="Comic Sans MS"/>
                <a:cs typeface="Comic Sans MS"/>
              </a:rPr>
              <a:t>Amend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the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soil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by adding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organic</a:t>
            </a:r>
            <a:endParaRPr sz="1800">
              <a:latin typeface="Comic Sans MS"/>
              <a:cs typeface="Comic Sans MS"/>
            </a:endParaRPr>
          </a:p>
          <a:p>
            <a:pPr marL="194945">
              <a:lnSpc>
                <a:spcPct val="100000"/>
              </a:lnSpc>
              <a:spcBef>
                <a:spcPts val="215"/>
              </a:spcBef>
            </a:pPr>
            <a:r>
              <a:rPr sz="1800" dirty="0">
                <a:latin typeface="Comic Sans MS"/>
                <a:cs typeface="Comic Sans MS"/>
              </a:rPr>
              <a:t>matter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(manure,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leaf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mold,</a:t>
            </a:r>
            <a:r>
              <a:rPr sz="1800" spc="-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compost)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7573" y="954481"/>
            <a:ext cx="83635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</a:t>
            </a:r>
            <a:r>
              <a:rPr spc="-150" dirty="0"/>
              <a:t> </a:t>
            </a:r>
            <a:r>
              <a:rPr spc="-55" dirty="0"/>
              <a:t>Few</a:t>
            </a:r>
            <a:r>
              <a:rPr spc="-135" dirty="0"/>
              <a:t> </a:t>
            </a:r>
            <a:r>
              <a:rPr spc="-55" dirty="0"/>
              <a:t>Key</a:t>
            </a:r>
            <a:r>
              <a:rPr spc="-135" dirty="0"/>
              <a:t> </a:t>
            </a:r>
            <a:r>
              <a:rPr spc="-75" dirty="0"/>
              <a:t>Questions</a:t>
            </a:r>
            <a:r>
              <a:rPr spc="-80" dirty="0"/>
              <a:t> </a:t>
            </a:r>
            <a:r>
              <a:rPr spc="-45" dirty="0"/>
              <a:t>to</a:t>
            </a:r>
            <a:r>
              <a:rPr spc="-145" dirty="0"/>
              <a:t> </a:t>
            </a:r>
            <a:r>
              <a:rPr spc="-65" dirty="0"/>
              <a:t>think</a:t>
            </a:r>
            <a:r>
              <a:rPr spc="-100" dirty="0"/>
              <a:t> </a:t>
            </a:r>
            <a:r>
              <a:rPr spc="-65" dirty="0"/>
              <a:t>about!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1900529"/>
            <a:ext cx="8154034" cy="407289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12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What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foods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my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family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love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cook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eat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with?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What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 easy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to </a:t>
            </a:r>
            <a:r>
              <a:rPr sz="2000" dirty="0">
                <a:latin typeface="Comic Sans MS"/>
                <a:cs typeface="Comic Sans MS"/>
              </a:rPr>
              <a:t>grow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for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a</a:t>
            </a:r>
            <a:r>
              <a:rPr sz="2000" spc="-5" dirty="0">
                <a:latin typeface="Comic Sans MS"/>
                <a:cs typeface="Comic Sans MS"/>
              </a:rPr>
              <a:t> beginner?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How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much</a:t>
            </a:r>
            <a:r>
              <a:rPr sz="2000" spc="-3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sunlight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do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have?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spc="-5" dirty="0">
                <a:latin typeface="Comic Sans MS"/>
                <a:cs typeface="Comic Sans MS"/>
              </a:rPr>
              <a:t>Where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should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 </a:t>
            </a:r>
            <a:r>
              <a:rPr sz="2000" spc="-5" dirty="0">
                <a:latin typeface="Comic Sans MS"/>
                <a:cs typeface="Comic Sans MS"/>
              </a:rPr>
              <a:t>plant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garden?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Do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 </a:t>
            </a:r>
            <a:r>
              <a:rPr sz="2000" spc="-5" dirty="0">
                <a:latin typeface="Comic Sans MS"/>
                <a:cs typeface="Comic Sans MS"/>
              </a:rPr>
              <a:t>want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to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use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containers,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mounded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beds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or</a:t>
            </a:r>
            <a:r>
              <a:rPr sz="2000" spc="-5" dirty="0">
                <a:latin typeface="Comic Sans MS"/>
                <a:cs typeface="Comic Sans MS"/>
              </a:rPr>
              <a:t> wooden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raised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beds?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spc="-5" dirty="0">
                <a:latin typeface="Comic Sans MS"/>
                <a:cs typeface="Comic Sans MS"/>
              </a:rPr>
              <a:t>What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is </a:t>
            </a:r>
            <a:r>
              <a:rPr sz="2000" spc="-5" dirty="0">
                <a:latin typeface="Comic Sans MS"/>
                <a:cs typeface="Comic Sans MS"/>
              </a:rPr>
              <a:t>the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quality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dirty="0">
                <a:latin typeface="Comic Sans MS"/>
                <a:cs typeface="Comic Sans MS"/>
              </a:rPr>
              <a:t> composition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of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my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soil?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What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are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the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first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last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frost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dates in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my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area?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4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When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 </a:t>
            </a:r>
            <a:r>
              <a:rPr sz="2000" spc="-5" dirty="0">
                <a:latin typeface="Comic Sans MS"/>
                <a:cs typeface="Comic Sans MS"/>
              </a:rPr>
              <a:t>plant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each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type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of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crop?</a:t>
            </a:r>
            <a:endParaRPr sz="20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3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How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much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time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energy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I </a:t>
            </a:r>
            <a:r>
              <a:rPr sz="2000" spc="-5" dirty="0">
                <a:latin typeface="Comic Sans MS"/>
                <a:cs typeface="Comic Sans MS"/>
              </a:rPr>
              <a:t>have</a:t>
            </a:r>
            <a:r>
              <a:rPr sz="2000" dirty="0">
                <a:latin typeface="Comic Sans MS"/>
                <a:cs typeface="Comic Sans MS"/>
              </a:rPr>
              <a:t> to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devote </a:t>
            </a:r>
            <a:r>
              <a:rPr sz="2000" dirty="0">
                <a:latin typeface="Comic Sans MS"/>
                <a:cs typeface="Comic Sans MS"/>
              </a:rPr>
              <a:t>to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this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endeavor?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2934" y="954481"/>
            <a:ext cx="48729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Raised</a:t>
            </a:r>
            <a:r>
              <a:rPr spc="-120" dirty="0"/>
              <a:t> </a:t>
            </a:r>
            <a:r>
              <a:rPr spc="-55" dirty="0"/>
              <a:t>bed</a:t>
            </a:r>
            <a:r>
              <a:rPr spc="-170" dirty="0"/>
              <a:t> </a:t>
            </a:r>
            <a:r>
              <a:rPr spc="-70" dirty="0"/>
              <a:t>gardening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95172" y="1688592"/>
            <a:ext cx="9534525" cy="4572000"/>
            <a:chOff x="995172" y="1688592"/>
            <a:chExt cx="9534525" cy="4572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5027" y="1688592"/>
              <a:ext cx="2029968" cy="2247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572" y="2051304"/>
              <a:ext cx="2467355" cy="18486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7703" y="2081784"/>
              <a:ext cx="2465831" cy="18470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5172" y="4351020"/>
              <a:ext cx="2619755" cy="17434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6907" y="4402836"/>
              <a:ext cx="2619756" cy="17434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1083" y="4299204"/>
              <a:ext cx="2618231" cy="19613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0590" y="956005"/>
            <a:ext cx="27590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Raised</a:t>
            </a:r>
            <a:r>
              <a:rPr spc="-155" dirty="0"/>
              <a:t> </a:t>
            </a:r>
            <a:r>
              <a:rPr spc="-60" dirty="0"/>
              <a:t>beds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320264"/>
            <a:ext cx="9846945" cy="3322954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8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  <a:tab pos="1969135" algn="l"/>
                <a:tab pos="7817484" algn="l"/>
              </a:tabLst>
            </a:pPr>
            <a:r>
              <a:rPr sz="1400" dirty="0">
                <a:latin typeface="Comic Sans MS"/>
                <a:cs typeface="Comic Sans MS"/>
              </a:rPr>
              <a:t>Shallow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or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poor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soil	- 1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cubic </a:t>
            </a:r>
            <a:r>
              <a:rPr sz="1400" dirty="0">
                <a:latin typeface="Comic Sans MS"/>
                <a:cs typeface="Comic Sans MS"/>
              </a:rPr>
              <a:t>yard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purchased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garden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loan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will</a:t>
            </a:r>
            <a:r>
              <a:rPr sz="1400" spc="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adequately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fill</a:t>
            </a:r>
            <a:r>
              <a:rPr sz="1400" spc="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2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3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X 5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ft	</a:t>
            </a:r>
            <a:r>
              <a:rPr sz="1400" dirty="0">
                <a:latin typeface="Comic Sans MS"/>
                <a:cs typeface="Comic Sans MS"/>
              </a:rPr>
              <a:t>beds</a:t>
            </a:r>
            <a:endParaRPr sz="1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latin typeface="Comic Sans MS"/>
                <a:cs typeface="Comic Sans MS"/>
              </a:rPr>
              <a:t>Easier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on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back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clearly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defines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area</a:t>
            </a:r>
            <a:endParaRPr sz="1400">
              <a:latin typeface="Comic Sans MS"/>
              <a:cs typeface="Comic Sans MS"/>
            </a:endParaRPr>
          </a:p>
          <a:p>
            <a:pPr marL="194945" indent="-182880">
              <a:lnSpc>
                <a:spcPts val="1595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Size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should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be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not</a:t>
            </a:r>
            <a:r>
              <a:rPr sz="1400" dirty="0">
                <a:latin typeface="Comic Sans MS"/>
                <a:cs typeface="Comic Sans MS"/>
              </a:rPr>
              <a:t> more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than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4</a:t>
            </a:r>
            <a:r>
              <a:rPr sz="1400" spc="-5" dirty="0">
                <a:latin typeface="Comic Sans MS"/>
                <a:cs typeface="Comic Sans MS"/>
              </a:rPr>
              <a:t> ft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across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so</a:t>
            </a:r>
            <a:r>
              <a:rPr sz="1400" spc="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that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you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can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reach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to the center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without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stepping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 the </a:t>
            </a:r>
            <a:r>
              <a:rPr sz="1400" dirty="0">
                <a:latin typeface="Comic Sans MS"/>
                <a:cs typeface="Comic Sans MS"/>
              </a:rPr>
              <a:t>bed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 </a:t>
            </a:r>
            <a:r>
              <a:rPr sz="1400" spc="-5" dirty="0">
                <a:latin typeface="Comic Sans MS"/>
                <a:cs typeface="Comic Sans MS"/>
              </a:rPr>
              <a:t>the</a:t>
            </a:r>
            <a:endParaRPr sz="1400">
              <a:latin typeface="Comic Sans MS"/>
              <a:cs typeface="Comic Sans MS"/>
            </a:endParaRPr>
          </a:p>
          <a:p>
            <a:pPr marL="194945">
              <a:lnSpc>
                <a:spcPts val="1515"/>
              </a:lnSpc>
            </a:pPr>
            <a:r>
              <a:rPr sz="1400" dirty="0">
                <a:latin typeface="Comic Sans MS"/>
                <a:cs typeface="Comic Sans MS"/>
              </a:rPr>
              <a:t>bed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can </a:t>
            </a:r>
            <a:r>
              <a:rPr sz="1400" spc="-5" dirty="0">
                <a:latin typeface="Comic Sans MS"/>
                <a:cs typeface="Comic Sans MS"/>
              </a:rPr>
              <a:t>be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long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you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want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to</a:t>
            </a:r>
            <a:r>
              <a:rPr sz="1400" spc="-5" dirty="0">
                <a:latin typeface="Comic Sans MS"/>
                <a:cs typeface="Comic Sans MS"/>
              </a:rPr>
              <a:t> be.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Depth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should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be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least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6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inches</a:t>
            </a:r>
            <a:r>
              <a:rPr sz="1400" spc="-5" dirty="0">
                <a:latin typeface="Comic Sans MS"/>
                <a:cs typeface="Comic Sans MS"/>
              </a:rPr>
              <a:t> deep,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but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12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inches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is</a:t>
            </a:r>
            <a:r>
              <a:rPr sz="1400" spc="-5" dirty="0">
                <a:latin typeface="Comic Sans MS"/>
                <a:cs typeface="Comic Sans MS"/>
              </a:rPr>
              <a:t> better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for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the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deep</a:t>
            </a:r>
            <a:endParaRPr sz="1400">
              <a:latin typeface="Comic Sans MS"/>
              <a:cs typeface="Comic Sans MS"/>
            </a:endParaRPr>
          </a:p>
          <a:p>
            <a:pPr marL="194945">
              <a:lnSpc>
                <a:spcPts val="1595"/>
              </a:lnSpc>
            </a:pPr>
            <a:r>
              <a:rPr sz="1400" spc="-5" dirty="0">
                <a:latin typeface="Comic Sans MS"/>
                <a:cs typeface="Comic Sans MS"/>
              </a:rPr>
              <a:t>-rooted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vegetables.</a:t>
            </a:r>
            <a:endParaRPr sz="1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Start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by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choosing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your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site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5" dirty="0">
                <a:latin typeface="Comic Sans MS"/>
                <a:cs typeface="Comic Sans MS"/>
              </a:rPr>
              <a:t> defining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the </a:t>
            </a:r>
            <a:r>
              <a:rPr sz="1400" dirty="0">
                <a:latin typeface="Comic Sans MS"/>
                <a:cs typeface="Comic Sans MS"/>
              </a:rPr>
              <a:t>area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 </a:t>
            </a:r>
            <a:r>
              <a:rPr sz="1400" spc="-5" dirty="0">
                <a:latin typeface="Comic Sans MS"/>
                <a:cs typeface="Comic Sans MS"/>
              </a:rPr>
              <a:t>the </a:t>
            </a:r>
            <a:r>
              <a:rPr sz="1400" dirty="0">
                <a:latin typeface="Comic Sans MS"/>
                <a:cs typeface="Comic Sans MS"/>
              </a:rPr>
              <a:t>garden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with </a:t>
            </a:r>
            <a:r>
              <a:rPr sz="1400" dirty="0">
                <a:latin typeface="Comic Sans MS"/>
                <a:cs typeface="Comic Sans MS"/>
              </a:rPr>
              <a:t>a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built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raised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bed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or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material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 your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choice.</a:t>
            </a:r>
            <a:endParaRPr sz="1400">
              <a:latin typeface="Comic Sans MS"/>
              <a:cs typeface="Comic Sans MS"/>
            </a:endParaRPr>
          </a:p>
          <a:p>
            <a:pPr marL="194945" marR="5080" indent="-182880">
              <a:lnSpc>
                <a:spcPts val="1510"/>
              </a:lnSpc>
              <a:spcBef>
                <a:spcPts val="92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In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most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cases,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cedar</a:t>
            </a:r>
            <a:r>
              <a:rPr sz="1400" b="1" spc="-18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is the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 best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wood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to use for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garden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beds because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cedar</a:t>
            </a:r>
            <a:r>
              <a:rPr sz="1400" b="1" spc="-18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is naturally</a:t>
            </a:r>
            <a:r>
              <a:rPr sz="14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rot</a:t>
            </a:r>
            <a:r>
              <a:rPr sz="1400" spc="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resistant.</a:t>
            </a:r>
            <a:r>
              <a:rPr sz="1400" spc="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dirty="0">
                <a:solidFill>
                  <a:srgbClr val="1F2023"/>
                </a:solidFill>
                <a:latin typeface="Comic Sans MS"/>
                <a:cs typeface="Comic Sans MS"/>
              </a:rPr>
              <a:t>Western</a:t>
            </a:r>
            <a:r>
              <a:rPr sz="1400" b="1" spc="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red </a:t>
            </a:r>
            <a:r>
              <a:rPr sz="1400" b="1" spc="-59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cedar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is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commonly used,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but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Vermont white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cedar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,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Port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Orford (yellow)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cedar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and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Juniper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are also high-quality </a:t>
            </a:r>
            <a:r>
              <a:rPr sz="1400" spc="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choices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for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outdoor construction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projects.</a:t>
            </a:r>
            <a:r>
              <a:rPr sz="1400" spc="40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Hemlock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is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also an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appropriate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wood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to use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and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is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cheaper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than cedar.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DO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NOT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used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pressure</a:t>
            </a:r>
            <a:r>
              <a:rPr sz="1400" spc="-3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treated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wood.</a:t>
            </a:r>
            <a:endParaRPr sz="1400">
              <a:latin typeface="Comic Sans MS"/>
              <a:cs typeface="Comic Sans MS"/>
            </a:endParaRPr>
          </a:p>
          <a:p>
            <a:pPr marL="194945" indent="-182880">
              <a:lnSpc>
                <a:spcPts val="1595"/>
              </a:lnSpc>
              <a:spcBef>
                <a:spcPts val="72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Layer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newspaper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or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cardboard</a:t>
            </a:r>
            <a:r>
              <a:rPr sz="14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at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 the bottom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right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 on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top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of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the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grass</a:t>
            </a:r>
            <a:r>
              <a:rPr sz="1400" spc="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and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fill</a:t>
            </a:r>
            <a:r>
              <a:rPr sz="1400" spc="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bed with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60%</a:t>
            </a:r>
            <a:r>
              <a:rPr sz="1400" spc="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dirty="0">
                <a:solidFill>
                  <a:srgbClr val="1F2023"/>
                </a:solidFill>
                <a:latin typeface="Comic Sans MS"/>
                <a:cs typeface="Comic Sans MS"/>
              </a:rPr>
              <a:t>topsoil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.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30%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dirty="0">
                <a:solidFill>
                  <a:srgbClr val="1F2023"/>
                </a:solidFill>
                <a:latin typeface="Comic Sans MS"/>
                <a:cs typeface="Comic Sans MS"/>
              </a:rPr>
              <a:t>compost</a:t>
            </a:r>
            <a:endParaRPr sz="1400">
              <a:latin typeface="Comic Sans MS"/>
              <a:cs typeface="Comic Sans MS"/>
            </a:endParaRPr>
          </a:p>
          <a:p>
            <a:pPr marL="194945">
              <a:lnSpc>
                <a:spcPts val="1595"/>
              </a:lnSpc>
            </a:pP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and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 10%</a:t>
            </a:r>
            <a:r>
              <a:rPr sz="14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Potting</a:t>
            </a:r>
            <a:r>
              <a:rPr sz="14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soil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(a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soilless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growing</a:t>
            </a:r>
            <a:r>
              <a:rPr sz="1400" spc="-2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mix</a:t>
            </a:r>
            <a:r>
              <a:rPr sz="1400" spc="-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that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contains</a:t>
            </a:r>
            <a:r>
              <a:rPr sz="1400" spc="1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dirty="0">
                <a:solidFill>
                  <a:srgbClr val="1F2023"/>
                </a:solidFill>
                <a:latin typeface="Comic Sans MS"/>
                <a:cs typeface="Comic Sans MS"/>
              </a:rPr>
              <a:t>peat</a:t>
            </a:r>
            <a:r>
              <a:rPr sz="1400" b="1" spc="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dirty="0">
                <a:solidFill>
                  <a:srgbClr val="1F2023"/>
                </a:solidFill>
                <a:latin typeface="Comic Sans MS"/>
                <a:cs typeface="Comic Sans MS"/>
              </a:rPr>
              <a:t>moss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,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perlite</a:t>
            </a:r>
            <a:r>
              <a:rPr sz="1400" b="1" spc="-18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dirty="0">
                <a:solidFill>
                  <a:srgbClr val="1F2023"/>
                </a:solidFill>
                <a:latin typeface="Comic Sans MS"/>
                <a:cs typeface="Comic Sans MS"/>
              </a:rPr>
              <a:t>and/or</a:t>
            </a:r>
            <a:r>
              <a:rPr sz="1400" spc="-20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1400" b="1" spc="-5" dirty="0">
                <a:solidFill>
                  <a:srgbClr val="1F2023"/>
                </a:solidFill>
                <a:latin typeface="Comic Sans MS"/>
                <a:cs typeface="Comic Sans MS"/>
              </a:rPr>
              <a:t>vermiculite</a:t>
            </a:r>
            <a:r>
              <a:rPr sz="1400" spc="-5" dirty="0">
                <a:solidFill>
                  <a:srgbClr val="1F2023"/>
                </a:solidFill>
                <a:latin typeface="Comic Sans MS"/>
                <a:cs typeface="Comic Sans MS"/>
              </a:rPr>
              <a:t>).</a:t>
            </a:r>
            <a:endParaRPr sz="1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https://</a:t>
            </a:r>
            <a:r>
              <a:rPr sz="1400" spc="-5" dirty="0">
                <a:latin typeface="Comic Sans MS"/>
                <a:cs typeface="Comic Sans MS"/>
                <a:hlinkClick r:id="rId2"/>
              </a:rPr>
              <a:t>www.gardeners.com/how-to/raised-bed-buying-guide/9564.html</a:t>
            </a:r>
            <a:endParaRPr sz="1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6814" y="680466"/>
            <a:ext cx="374777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93675" marR="5080" indent="-181610">
              <a:lnSpc>
                <a:spcPts val="4320"/>
              </a:lnSpc>
              <a:spcBef>
                <a:spcPts val="640"/>
              </a:spcBef>
            </a:pPr>
            <a:r>
              <a:rPr spc="-65" dirty="0"/>
              <a:t>Layer</a:t>
            </a:r>
            <a:r>
              <a:rPr spc="-165" dirty="0"/>
              <a:t> </a:t>
            </a:r>
            <a:r>
              <a:rPr spc="-70" dirty="0"/>
              <a:t>Gardening </a:t>
            </a:r>
            <a:r>
              <a:rPr spc="-1180" dirty="0"/>
              <a:t> </a:t>
            </a:r>
            <a:r>
              <a:rPr spc="-45" dirty="0"/>
              <a:t>No</a:t>
            </a:r>
            <a:r>
              <a:rPr spc="-150" dirty="0"/>
              <a:t> </a:t>
            </a:r>
            <a:r>
              <a:rPr spc="-60" dirty="0"/>
              <a:t>Dig,</a:t>
            </a:r>
            <a:r>
              <a:rPr spc="-125" dirty="0"/>
              <a:t> </a:t>
            </a:r>
            <a:r>
              <a:rPr spc="-45" dirty="0"/>
              <a:t>No</a:t>
            </a:r>
            <a:r>
              <a:rPr spc="-150" dirty="0"/>
              <a:t> </a:t>
            </a:r>
            <a:r>
              <a:rPr spc="-65" dirty="0"/>
              <a:t>Till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4433" y="2306548"/>
            <a:ext cx="9214485" cy="34232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8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000" spc="-5" dirty="0">
                <a:latin typeface="Comic Sans MS"/>
                <a:cs typeface="Comic Sans MS"/>
              </a:rPr>
              <a:t>Start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6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months</a:t>
            </a:r>
            <a:r>
              <a:rPr sz="2000" spc="-3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before planting.</a:t>
            </a:r>
            <a:endParaRPr sz="20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Can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use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either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raised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beds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or </a:t>
            </a:r>
            <a:r>
              <a:rPr sz="2000" spc="-5" dirty="0">
                <a:latin typeface="Comic Sans MS"/>
                <a:cs typeface="Comic Sans MS"/>
              </a:rPr>
              <a:t>in </a:t>
            </a:r>
            <a:r>
              <a:rPr sz="2000" dirty="0">
                <a:latin typeface="Comic Sans MS"/>
                <a:cs typeface="Comic Sans MS"/>
              </a:rPr>
              <a:t>ground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gardening</a:t>
            </a:r>
            <a:endParaRPr sz="20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74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  <a:tab pos="8068309" algn="l"/>
              </a:tabLst>
            </a:pPr>
            <a:r>
              <a:rPr sz="2000" dirty="0">
                <a:latin typeface="Comic Sans MS"/>
                <a:cs typeface="Comic Sans MS"/>
              </a:rPr>
              <a:t>Place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Newspaper</a:t>
            </a:r>
            <a:r>
              <a:rPr sz="2000" spc="4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or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cardboard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at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he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bottom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soak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with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water.	</a:t>
            </a:r>
            <a:r>
              <a:rPr sz="2000" dirty="0">
                <a:latin typeface="Comic Sans MS"/>
                <a:cs typeface="Comic Sans MS"/>
              </a:rPr>
              <a:t>No</a:t>
            </a:r>
            <a:r>
              <a:rPr sz="2000" spc="-6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glossy</a:t>
            </a:r>
            <a:endParaRPr sz="2000">
              <a:latin typeface="Comic Sans MS"/>
              <a:cs typeface="Comic Sans MS"/>
            </a:endParaRPr>
          </a:p>
          <a:p>
            <a:pPr marL="195580">
              <a:lnSpc>
                <a:spcPct val="100000"/>
              </a:lnSpc>
              <a:spcBef>
                <a:spcPts val="244"/>
              </a:spcBef>
            </a:pPr>
            <a:r>
              <a:rPr sz="2000" spc="-5" dirty="0">
                <a:latin typeface="Comic Sans MS"/>
                <a:cs typeface="Comic Sans MS"/>
              </a:rPr>
              <a:t>print.</a:t>
            </a:r>
            <a:endParaRPr sz="2000">
              <a:latin typeface="Comic Sans MS"/>
              <a:cs typeface="Comic Sans MS"/>
            </a:endParaRPr>
          </a:p>
          <a:p>
            <a:pPr marL="195580" marR="680085" indent="-182880">
              <a:lnSpc>
                <a:spcPct val="110000"/>
              </a:lnSpc>
              <a:spcBef>
                <a:spcPts val="50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000" spc="-5" dirty="0">
                <a:latin typeface="Comic Sans MS"/>
                <a:cs typeface="Comic Sans MS"/>
              </a:rPr>
              <a:t>Layer with nutrient rich layers </a:t>
            </a:r>
            <a:r>
              <a:rPr sz="2000" dirty="0">
                <a:latin typeface="Comic Sans MS"/>
                <a:cs typeface="Comic Sans MS"/>
              </a:rPr>
              <a:t>of compost, manure </a:t>
            </a:r>
            <a:r>
              <a:rPr sz="2000" spc="-5" dirty="0">
                <a:latin typeface="Comic Sans MS"/>
                <a:cs typeface="Comic Sans MS"/>
              </a:rPr>
              <a:t>and </a:t>
            </a:r>
            <a:r>
              <a:rPr sz="2000" dirty="0">
                <a:latin typeface="Comic Sans MS"/>
                <a:cs typeface="Comic Sans MS"/>
              </a:rPr>
              <a:t>grass </a:t>
            </a:r>
            <a:r>
              <a:rPr sz="2000" spc="-5" dirty="0">
                <a:latin typeface="Comic Sans MS"/>
                <a:cs typeface="Comic Sans MS"/>
              </a:rPr>
              <a:t>clipping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alternating with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a carbon</a:t>
            </a:r>
            <a:r>
              <a:rPr sz="2000" spc="-5" dirty="0">
                <a:latin typeface="Comic Sans MS"/>
                <a:cs typeface="Comic Sans MS"/>
              </a:rPr>
              <a:t> rich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layer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of</a:t>
            </a:r>
            <a:r>
              <a:rPr sz="2000" spc="-5" dirty="0">
                <a:latin typeface="Comic Sans MS"/>
                <a:cs typeface="Comic Sans MS"/>
              </a:rPr>
              <a:t> straw,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newspaper</a:t>
            </a:r>
            <a:r>
              <a:rPr sz="2000" spc="4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and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shredded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leaves.</a:t>
            </a:r>
            <a:endParaRPr sz="20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000" spc="-5" dirty="0">
                <a:latin typeface="Comic Sans MS"/>
                <a:cs typeface="Comic Sans MS"/>
              </a:rPr>
              <a:t>joegardener.com/podcast/easy-no-dig-gardening-charlie-nardozzi/</a:t>
            </a:r>
            <a:r>
              <a:rPr sz="2000" spc="4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or</a:t>
            </a:r>
            <a:endParaRPr sz="2000">
              <a:latin typeface="Comic Sans MS"/>
              <a:cs typeface="Comic Sans MS"/>
            </a:endParaRPr>
          </a:p>
          <a:p>
            <a:pPr marL="195580" indent="-182880">
              <a:lnSpc>
                <a:spcPct val="100000"/>
              </a:lnSpc>
              <a:spcBef>
                <a:spcPts val="74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000" dirty="0">
                <a:latin typeface="Comic Sans MS"/>
                <a:cs typeface="Comic Sans MS"/>
              </a:rPr>
              <a:t>“The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Complete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Guide </a:t>
            </a:r>
            <a:r>
              <a:rPr sz="2000" spc="-5" dirty="0">
                <a:latin typeface="Comic Sans MS"/>
                <a:cs typeface="Comic Sans MS"/>
              </a:rPr>
              <a:t>to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No Dig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Gardening”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by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Charlie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Nardozzi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401" y="409829"/>
            <a:ext cx="8219440" cy="6070600"/>
            <a:chOff x="414401" y="409829"/>
            <a:chExt cx="8219440" cy="6070600"/>
          </a:xfrm>
        </p:grpSpPr>
        <p:sp>
          <p:nvSpPr>
            <p:cNvPr id="3" name="object 3"/>
            <p:cNvSpPr/>
            <p:nvPr/>
          </p:nvSpPr>
          <p:spPr>
            <a:xfrm>
              <a:off x="417576" y="413004"/>
              <a:ext cx="8213090" cy="6064250"/>
            </a:xfrm>
            <a:custGeom>
              <a:avLst/>
              <a:gdLst/>
              <a:ahLst/>
              <a:cxnLst/>
              <a:rect l="l" t="t" r="r" b="b"/>
              <a:pathLst>
                <a:path w="8213090" h="6064250">
                  <a:moveTo>
                    <a:pt x="0" y="6063996"/>
                  </a:moveTo>
                  <a:lnTo>
                    <a:pt x="8212835" y="6063996"/>
                  </a:lnTo>
                  <a:lnTo>
                    <a:pt x="8212835" y="0"/>
                  </a:lnTo>
                  <a:lnTo>
                    <a:pt x="0" y="0"/>
                  </a:lnTo>
                  <a:lnTo>
                    <a:pt x="0" y="6063996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168" y="579132"/>
              <a:ext cx="7882001" cy="573316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9020556" y="237743"/>
            <a:ext cx="2926080" cy="6383020"/>
          </a:xfrm>
          <a:custGeom>
            <a:avLst/>
            <a:gdLst/>
            <a:ahLst/>
            <a:cxnLst/>
            <a:rect l="l" t="t" r="r" b="b"/>
            <a:pathLst>
              <a:path w="2926079" h="6383020">
                <a:moveTo>
                  <a:pt x="2926079" y="0"/>
                </a:moveTo>
                <a:lnTo>
                  <a:pt x="0" y="0"/>
                </a:lnTo>
                <a:lnTo>
                  <a:pt x="0" y="6382511"/>
                </a:lnTo>
                <a:lnTo>
                  <a:pt x="2926079" y="6382511"/>
                </a:lnTo>
                <a:lnTo>
                  <a:pt x="2926079" y="0"/>
                </a:lnTo>
                <a:close/>
              </a:path>
            </a:pathLst>
          </a:custGeom>
          <a:solidFill>
            <a:srgbClr val="D9D9D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85147" y="402336"/>
            <a:ext cx="2597150" cy="6053455"/>
          </a:xfrm>
          <a:prstGeom prst="rect">
            <a:avLst/>
          </a:prstGeom>
          <a:solidFill>
            <a:srgbClr val="D9D9D9">
              <a:alpha val="59999"/>
            </a:srgbClr>
          </a:solidFill>
          <a:ln w="6350">
            <a:solidFill>
              <a:srgbClr val="40404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4500">
              <a:latin typeface="Times New Roman"/>
              <a:cs typeface="Times New Roman"/>
            </a:endParaRPr>
          </a:p>
          <a:p>
            <a:pPr marL="506730" marR="499109" indent="34925">
              <a:lnSpc>
                <a:spcPts val="3020"/>
              </a:lnSpc>
              <a:spcBef>
                <a:spcPts val="5"/>
              </a:spcBef>
            </a:pPr>
            <a:r>
              <a:rPr sz="2800" spc="-70" dirty="0">
                <a:solidFill>
                  <a:srgbClr val="252525"/>
                </a:solidFill>
                <a:latin typeface="Comic Sans MS"/>
                <a:cs typeface="Comic Sans MS"/>
              </a:rPr>
              <a:t>Container </a:t>
            </a:r>
            <a:r>
              <a:rPr sz="2800" spc="-8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800" spc="-85" dirty="0">
                <a:solidFill>
                  <a:srgbClr val="252525"/>
                </a:solidFill>
                <a:latin typeface="Comic Sans MS"/>
                <a:cs typeface="Comic Sans MS"/>
              </a:rPr>
              <a:t>G</a:t>
            </a:r>
            <a:r>
              <a:rPr sz="2800" spc="-80" dirty="0">
                <a:solidFill>
                  <a:srgbClr val="252525"/>
                </a:solidFill>
                <a:latin typeface="Comic Sans MS"/>
                <a:cs typeface="Comic Sans MS"/>
              </a:rPr>
              <a:t>ard</a:t>
            </a:r>
            <a:r>
              <a:rPr sz="2800" spc="-75" dirty="0">
                <a:solidFill>
                  <a:srgbClr val="252525"/>
                </a:solidFill>
                <a:latin typeface="Comic Sans MS"/>
                <a:cs typeface="Comic Sans MS"/>
              </a:rPr>
              <a:t>e</a:t>
            </a:r>
            <a:r>
              <a:rPr sz="2800" spc="-80" dirty="0">
                <a:solidFill>
                  <a:srgbClr val="252525"/>
                </a:solidFill>
                <a:latin typeface="Comic Sans MS"/>
                <a:cs typeface="Comic Sans MS"/>
              </a:rPr>
              <a:t>n</a:t>
            </a:r>
            <a:r>
              <a:rPr sz="2800" spc="-85" dirty="0">
                <a:solidFill>
                  <a:srgbClr val="252525"/>
                </a:solidFill>
                <a:latin typeface="Comic Sans MS"/>
                <a:cs typeface="Comic Sans MS"/>
              </a:rPr>
              <a:t>i</a:t>
            </a:r>
            <a:r>
              <a:rPr sz="2800" spc="-80" dirty="0">
                <a:solidFill>
                  <a:srgbClr val="252525"/>
                </a:solidFill>
                <a:latin typeface="Comic Sans MS"/>
                <a:cs typeface="Comic Sans MS"/>
              </a:rPr>
              <a:t>n</a:t>
            </a:r>
            <a:r>
              <a:rPr sz="2800" spc="-5" dirty="0">
                <a:solidFill>
                  <a:srgbClr val="252525"/>
                </a:solidFill>
                <a:latin typeface="Comic Sans MS"/>
                <a:cs typeface="Comic Sans MS"/>
              </a:rPr>
              <a:t>g</a:t>
            </a:r>
            <a:endParaRPr sz="2800">
              <a:latin typeface="Comic Sans MS"/>
              <a:cs typeface="Comic Sans MS"/>
            </a:endParaRPr>
          </a:p>
          <a:p>
            <a:pPr marL="412115" marR="614045" indent="-182880">
              <a:lnSpc>
                <a:spcPct val="110000"/>
              </a:lnSpc>
              <a:spcBef>
                <a:spcPts val="2660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Need</a:t>
            </a:r>
            <a:r>
              <a:rPr sz="1600" spc="-3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a</a:t>
            </a:r>
            <a:r>
              <a:rPr sz="1600" spc="-2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site</a:t>
            </a:r>
            <a:r>
              <a:rPr sz="1600" spc="-3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that </a:t>
            </a:r>
            <a:r>
              <a:rPr sz="1600" spc="-459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gets</a:t>
            </a:r>
            <a:r>
              <a:rPr sz="1600" spc="-3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lots</a:t>
            </a:r>
            <a:r>
              <a:rPr sz="1600" spc="-2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of</a:t>
            </a:r>
            <a:r>
              <a:rPr sz="1600" spc="-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sun</a:t>
            </a:r>
            <a:endParaRPr sz="1600">
              <a:latin typeface="Comic Sans MS"/>
              <a:cs typeface="Comic Sans MS"/>
            </a:endParaRPr>
          </a:p>
          <a:p>
            <a:pPr marL="412115" marR="269240" indent="-182880">
              <a:lnSpc>
                <a:spcPct val="110100"/>
              </a:lnSpc>
              <a:spcBef>
                <a:spcPts val="900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Need</a:t>
            </a:r>
            <a:r>
              <a:rPr sz="1600" spc="-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dirty="0">
                <a:solidFill>
                  <a:srgbClr val="252525"/>
                </a:solidFill>
                <a:latin typeface="Comic Sans MS"/>
                <a:cs typeface="Comic Sans MS"/>
              </a:rPr>
              <a:t>to</a:t>
            </a:r>
            <a:r>
              <a:rPr sz="1600" spc="-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water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more </a:t>
            </a:r>
            <a:r>
              <a:rPr sz="1600" spc="-46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frequently</a:t>
            </a:r>
            <a:endParaRPr sz="1600">
              <a:latin typeface="Comic Sans MS"/>
              <a:cs typeface="Comic Sans MS"/>
            </a:endParaRPr>
          </a:p>
          <a:p>
            <a:pPr marL="412115" marR="474345" indent="-182880">
              <a:lnSpc>
                <a:spcPct val="110000"/>
              </a:lnSpc>
              <a:spcBef>
                <a:spcPts val="900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Do</a:t>
            </a:r>
            <a:r>
              <a:rPr sz="1600" spc="-3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not</a:t>
            </a:r>
            <a:r>
              <a:rPr sz="1600" spc="-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use</a:t>
            </a:r>
            <a:r>
              <a:rPr sz="1600" spc="-2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garden </a:t>
            </a:r>
            <a:r>
              <a:rPr sz="1600" spc="-46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soil</a:t>
            </a:r>
            <a:r>
              <a:rPr sz="1600" spc="-2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by</a:t>
            </a: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itself</a:t>
            </a:r>
            <a:endParaRPr sz="1600">
              <a:latin typeface="Comic Sans MS"/>
              <a:cs typeface="Comic Sans MS"/>
            </a:endParaRPr>
          </a:p>
          <a:p>
            <a:pPr marL="412115" indent="-183515">
              <a:lnSpc>
                <a:spcPct val="100000"/>
              </a:lnSpc>
              <a:spcBef>
                <a:spcPts val="1090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Soilless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 media</a:t>
            </a:r>
            <a:endParaRPr sz="1600">
              <a:latin typeface="Comic Sans MS"/>
              <a:cs typeface="Comic Sans MS"/>
            </a:endParaRPr>
          </a:p>
          <a:p>
            <a:pPr marL="412115" indent="-183515">
              <a:lnSpc>
                <a:spcPct val="100000"/>
              </a:lnSpc>
              <a:spcBef>
                <a:spcPts val="1090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Compost</a:t>
            </a:r>
            <a:r>
              <a:rPr sz="1600" spc="-3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up to</a:t>
            </a:r>
            <a:r>
              <a:rPr sz="1600" spc="-3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252525"/>
                </a:solidFill>
                <a:latin typeface="Comic Sans MS"/>
                <a:cs typeface="Comic Sans MS"/>
              </a:rPr>
              <a:t>25%</a:t>
            </a:r>
            <a:endParaRPr sz="1600">
              <a:latin typeface="Comic Sans MS"/>
              <a:cs typeface="Comic Sans MS"/>
            </a:endParaRPr>
          </a:p>
          <a:p>
            <a:pPr marL="412115" marR="459105" indent="-182880">
              <a:lnSpc>
                <a:spcPct val="110000"/>
              </a:lnSpc>
              <a:spcBef>
                <a:spcPts val="905"/>
              </a:spcBef>
              <a:buFont typeface="Arial"/>
              <a:buChar char="•"/>
              <a:tabLst>
                <a:tab pos="412115" algn="l"/>
              </a:tabLst>
            </a:pP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Fertilize</a:t>
            </a:r>
            <a:r>
              <a:rPr sz="1600" spc="-6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regularly </a:t>
            </a:r>
            <a:r>
              <a:rPr sz="1600" spc="-46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using a water- </a:t>
            </a:r>
            <a:r>
              <a:rPr sz="160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soluble</a:t>
            </a:r>
            <a:r>
              <a:rPr sz="1600" spc="-2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mic Sans MS"/>
                <a:cs typeface="Comic Sans MS"/>
              </a:rPr>
              <a:t>fertilizer</a:t>
            </a:r>
            <a:endParaRPr sz="1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76059" y="237743"/>
            <a:ext cx="5381625" cy="6383020"/>
            <a:chOff x="6576059" y="237743"/>
            <a:chExt cx="5381625" cy="6383020"/>
          </a:xfrm>
        </p:grpSpPr>
        <p:sp>
          <p:nvSpPr>
            <p:cNvPr id="3" name="object 3"/>
            <p:cNvSpPr/>
            <p:nvPr/>
          </p:nvSpPr>
          <p:spPr>
            <a:xfrm>
              <a:off x="6576059" y="237743"/>
              <a:ext cx="5381625" cy="6383020"/>
            </a:xfrm>
            <a:custGeom>
              <a:avLst/>
              <a:gdLst/>
              <a:ahLst/>
              <a:cxnLst/>
              <a:rect l="l" t="t" r="r" b="b"/>
              <a:pathLst>
                <a:path w="5381625" h="6383020">
                  <a:moveTo>
                    <a:pt x="5381244" y="0"/>
                  </a:moveTo>
                  <a:lnTo>
                    <a:pt x="0" y="0"/>
                  </a:lnTo>
                  <a:lnTo>
                    <a:pt x="0" y="6382511"/>
                  </a:lnTo>
                  <a:lnTo>
                    <a:pt x="5381244" y="6382511"/>
                  </a:lnTo>
                  <a:lnTo>
                    <a:pt x="5381244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02551" y="374903"/>
              <a:ext cx="5118100" cy="6108700"/>
            </a:xfrm>
            <a:custGeom>
              <a:avLst/>
              <a:gdLst/>
              <a:ahLst/>
              <a:cxnLst/>
              <a:rect l="l" t="t" r="r" b="b"/>
              <a:pathLst>
                <a:path w="5118100" h="6108700">
                  <a:moveTo>
                    <a:pt x="0" y="6108192"/>
                  </a:moveTo>
                  <a:lnTo>
                    <a:pt x="5117592" y="6108192"/>
                  </a:lnTo>
                  <a:lnTo>
                    <a:pt x="5117592" y="0"/>
                  </a:lnTo>
                  <a:lnTo>
                    <a:pt x="0" y="0"/>
                  </a:lnTo>
                  <a:lnTo>
                    <a:pt x="0" y="6108192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7111" y="806957"/>
            <a:ext cx="335724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765810" marR="5080" indent="-753110">
              <a:lnSpc>
                <a:spcPts val="3460"/>
              </a:lnSpc>
              <a:spcBef>
                <a:spcPts val="535"/>
              </a:spcBef>
            </a:pPr>
            <a:r>
              <a:rPr sz="3200" spc="-55" dirty="0"/>
              <a:t>Tips</a:t>
            </a:r>
            <a:r>
              <a:rPr sz="3200" spc="-170" dirty="0"/>
              <a:t> </a:t>
            </a:r>
            <a:r>
              <a:rPr sz="3200" spc="-50" dirty="0"/>
              <a:t>for</a:t>
            </a:r>
            <a:r>
              <a:rPr sz="3200" spc="-175" dirty="0"/>
              <a:t> </a:t>
            </a:r>
            <a:r>
              <a:rPr sz="3200" spc="-65" dirty="0"/>
              <a:t>Container </a:t>
            </a:r>
            <a:r>
              <a:rPr sz="3200" spc="-940" dirty="0"/>
              <a:t> </a:t>
            </a:r>
            <a:r>
              <a:rPr sz="3200" spc="-65" dirty="0"/>
              <a:t>Gardening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72" y="233172"/>
            <a:ext cx="3323844" cy="37551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0084" y="228600"/>
            <a:ext cx="2694432" cy="24856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3172" y="4154423"/>
            <a:ext cx="3323844" cy="24704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20084" y="2874264"/>
            <a:ext cx="2694432" cy="37505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43750" y="1982851"/>
            <a:ext cx="4130675" cy="318579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28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latin typeface="Comic Sans MS"/>
                <a:cs typeface="Comic Sans MS"/>
              </a:rPr>
              <a:t>Good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drainage</a:t>
            </a:r>
            <a:endParaRPr sz="2400">
              <a:latin typeface="Comic Sans MS"/>
              <a:cs typeface="Comic Sans MS"/>
            </a:endParaRPr>
          </a:p>
          <a:p>
            <a:pPr marL="194945" marR="5080" indent="-182880">
              <a:lnSpc>
                <a:spcPct val="110000"/>
              </a:lnSpc>
              <a:spcBef>
                <a:spcPts val="90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Choosing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varieties</a:t>
            </a:r>
            <a:r>
              <a:rPr sz="2400" spc="-4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plants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that </a:t>
            </a:r>
            <a:r>
              <a:rPr sz="2400" dirty="0">
                <a:latin typeface="Comic Sans MS"/>
                <a:cs typeface="Comic Sans MS"/>
              </a:rPr>
              <a:t>are </a:t>
            </a:r>
            <a:r>
              <a:rPr sz="2400" spc="-5" dirty="0">
                <a:latin typeface="Comic Sans MS"/>
                <a:cs typeface="Comic Sans MS"/>
              </a:rPr>
              <a:t>compact </a:t>
            </a:r>
            <a:r>
              <a:rPr sz="2400" dirty="0">
                <a:latin typeface="Comic Sans MS"/>
                <a:cs typeface="Comic Sans MS"/>
              </a:rPr>
              <a:t>and 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suitable for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containers</a:t>
            </a:r>
            <a:endParaRPr sz="2400">
              <a:latin typeface="Comic Sans MS"/>
              <a:cs typeface="Comic Sans MS"/>
            </a:endParaRPr>
          </a:p>
          <a:p>
            <a:pPr marL="194945" marR="254000" indent="-182880">
              <a:lnSpc>
                <a:spcPct val="110100"/>
              </a:lnSpc>
              <a:spcBef>
                <a:spcPts val="90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Choose the </a:t>
            </a:r>
            <a:r>
              <a:rPr sz="2400" dirty="0">
                <a:latin typeface="Comic Sans MS"/>
                <a:cs typeface="Comic Sans MS"/>
              </a:rPr>
              <a:t>correct 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container size </a:t>
            </a:r>
            <a:r>
              <a:rPr sz="2400" spc="-5" dirty="0">
                <a:latin typeface="Comic Sans MS"/>
                <a:cs typeface="Comic Sans MS"/>
              </a:rPr>
              <a:t>for the 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vegetable</a:t>
            </a:r>
            <a:r>
              <a:rPr sz="2400" spc="-5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you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are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growing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3191"/>
            <a:ext cx="6393052" cy="64648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21780" y="254508"/>
            <a:ext cx="5341620" cy="6362700"/>
            <a:chOff x="6621780" y="254508"/>
            <a:chExt cx="5341620" cy="6362700"/>
          </a:xfrm>
        </p:grpSpPr>
        <p:sp>
          <p:nvSpPr>
            <p:cNvPr id="4" name="object 4"/>
            <p:cNvSpPr/>
            <p:nvPr/>
          </p:nvSpPr>
          <p:spPr>
            <a:xfrm>
              <a:off x="6621780" y="254508"/>
              <a:ext cx="5341620" cy="6362700"/>
            </a:xfrm>
            <a:custGeom>
              <a:avLst/>
              <a:gdLst/>
              <a:ahLst/>
              <a:cxnLst/>
              <a:rect l="l" t="t" r="r" b="b"/>
              <a:pathLst>
                <a:path w="5341620" h="6362700">
                  <a:moveTo>
                    <a:pt x="5341620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341620" y="6362700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9608" y="393192"/>
              <a:ext cx="5017135" cy="6035040"/>
            </a:xfrm>
            <a:custGeom>
              <a:avLst/>
              <a:gdLst/>
              <a:ahLst/>
              <a:cxnLst/>
              <a:rect l="l" t="t" r="r" b="b"/>
              <a:pathLst>
                <a:path w="5017134" h="6035040">
                  <a:moveTo>
                    <a:pt x="0" y="6035039"/>
                  </a:moveTo>
                  <a:lnTo>
                    <a:pt x="5017008" y="6035039"/>
                  </a:lnTo>
                  <a:lnTo>
                    <a:pt x="5017008" y="0"/>
                  </a:lnTo>
                  <a:lnTo>
                    <a:pt x="0" y="0"/>
                  </a:lnTo>
                  <a:lnTo>
                    <a:pt x="0" y="6035039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15147" y="954481"/>
            <a:ext cx="27870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Frost</a:t>
            </a:r>
            <a:r>
              <a:rPr spc="-185" dirty="0"/>
              <a:t> </a:t>
            </a:r>
            <a:r>
              <a:rPr spc="-65" dirty="0"/>
              <a:t>Dates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36968" y="2520518"/>
            <a:ext cx="4210685" cy="3555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0" marR="12700" indent="-82550">
              <a:lnSpc>
                <a:spcPct val="100000"/>
              </a:lnSpc>
              <a:spcBef>
                <a:spcPts val="105"/>
              </a:spcBef>
              <a:buClr>
                <a:srgbClr val="252525"/>
              </a:buClr>
              <a:buFont typeface="Arial"/>
              <a:buChar char="•"/>
              <a:tabLst>
                <a:tab pos="221615" algn="l"/>
              </a:tabLst>
            </a:pPr>
            <a:r>
              <a:rPr sz="1400" dirty="0">
                <a:latin typeface="Comic Sans MS"/>
                <a:cs typeface="Comic Sans MS"/>
              </a:rPr>
              <a:t>This </a:t>
            </a:r>
            <a:r>
              <a:rPr sz="1400" spc="-5" dirty="0">
                <a:latin typeface="Comic Sans MS"/>
                <a:cs typeface="Comic Sans MS"/>
              </a:rPr>
              <a:t>will vary with </a:t>
            </a:r>
            <a:r>
              <a:rPr sz="1400" dirty="0">
                <a:latin typeface="Comic Sans MS"/>
                <a:cs typeface="Comic Sans MS"/>
              </a:rPr>
              <a:t>area, the </a:t>
            </a:r>
            <a:r>
              <a:rPr sz="1400" spc="-5" dirty="0">
                <a:latin typeface="Comic Sans MS"/>
                <a:cs typeface="Comic Sans MS"/>
              </a:rPr>
              <a:t>first frost date in 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fall in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USDA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hardiness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zone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5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around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first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week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October,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about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10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days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earlier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 zone</a:t>
            </a:r>
            <a:endParaRPr sz="1400">
              <a:latin typeface="Comic Sans MS"/>
              <a:cs typeface="Comic Sans MS"/>
            </a:endParaRPr>
          </a:p>
          <a:p>
            <a:pPr marL="189230" marR="79375" indent="57785">
              <a:lnSpc>
                <a:spcPct val="100000"/>
              </a:lnSpc>
            </a:pPr>
            <a:r>
              <a:rPr sz="1400" spc="-5" dirty="0">
                <a:latin typeface="Comic Sans MS"/>
                <a:cs typeface="Comic Sans MS"/>
              </a:rPr>
              <a:t>4.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 the spring, the </a:t>
            </a:r>
            <a:r>
              <a:rPr sz="1400" dirty="0">
                <a:latin typeface="Comic Sans MS"/>
                <a:cs typeface="Comic Sans MS"/>
              </a:rPr>
              <a:t>last </a:t>
            </a:r>
            <a:r>
              <a:rPr sz="1400" spc="-5" dirty="0">
                <a:latin typeface="Comic Sans MS"/>
                <a:cs typeface="Comic Sans MS"/>
              </a:rPr>
              <a:t>frost </a:t>
            </a:r>
            <a:r>
              <a:rPr sz="1400" dirty="0">
                <a:latin typeface="Comic Sans MS"/>
                <a:cs typeface="Comic Sans MS"/>
              </a:rPr>
              <a:t>date </a:t>
            </a:r>
            <a:r>
              <a:rPr sz="1400" spc="-5" dirty="0">
                <a:latin typeface="Comic Sans MS"/>
                <a:cs typeface="Comic Sans MS"/>
              </a:rPr>
              <a:t>is around 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second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week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May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zone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5,</a:t>
            </a:r>
            <a:r>
              <a:rPr sz="1400" dirty="0">
                <a:latin typeface="Comic Sans MS"/>
                <a:cs typeface="Comic Sans MS"/>
              </a:rPr>
              <a:t> and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about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10</a:t>
            </a:r>
            <a:endParaRPr sz="1400">
              <a:latin typeface="Comic Sans MS"/>
              <a:cs typeface="Comic Sans MS"/>
            </a:endParaRPr>
          </a:p>
          <a:p>
            <a:pPr marL="562610" marR="281940" indent="-173990">
              <a:lnSpc>
                <a:spcPct val="100000"/>
              </a:lnSpc>
            </a:pPr>
            <a:r>
              <a:rPr sz="1400" dirty="0">
                <a:latin typeface="Comic Sans MS"/>
                <a:cs typeface="Comic Sans MS"/>
              </a:rPr>
              <a:t>days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later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zone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4.</a:t>
            </a:r>
            <a:r>
              <a:rPr sz="1400" spc="409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These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zones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refer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to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average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annual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minimum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temperatures.</a:t>
            </a:r>
            <a:endParaRPr sz="1400">
              <a:latin typeface="Comic Sans MS"/>
              <a:cs typeface="Comic Sans MS"/>
            </a:endParaRPr>
          </a:p>
          <a:p>
            <a:pPr marL="195580" marR="88900" indent="-195580" algn="just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Since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cold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air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heavier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than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warm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air,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it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tends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to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sink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into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valleys.</a:t>
            </a:r>
            <a:r>
              <a:rPr sz="1400" spc="39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Mountaintops,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too,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are</a:t>
            </a:r>
            <a:endParaRPr sz="1400">
              <a:latin typeface="Comic Sans MS"/>
              <a:cs typeface="Comic Sans MS"/>
            </a:endParaRPr>
          </a:p>
          <a:p>
            <a:pPr marL="149225" marR="5080" indent="-36830" algn="just">
              <a:lnSpc>
                <a:spcPct val="100000"/>
              </a:lnSpc>
            </a:pPr>
            <a:r>
              <a:rPr sz="1400" dirty="0">
                <a:latin typeface="Comic Sans MS"/>
                <a:cs typeface="Comic Sans MS"/>
              </a:rPr>
              <a:t>generally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colder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than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lower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elevations.</a:t>
            </a:r>
            <a:r>
              <a:rPr sz="1400" spc="39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For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these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reasons, frosts </a:t>
            </a:r>
            <a:r>
              <a:rPr sz="1400" dirty="0">
                <a:latin typeface="Comic Sans MS"/>
                <a:cs typeface="Comic Sans MS"/>
              </a:rPr>
              <a:t>usually come </a:t>
            </a:r>
            <a:r>
              <a:rPr sz="1400" spc="-5" dirty="0">
                <a:latin typeface="Comic Sans MS"/>
                <a:cs typeface="Comic Sans MS"/>
              </a:rPr>
              <a:t>first in these </a:t>
            </a:r>
            <a:r>
              <a:rPr sz="1400" dirty="0">
                <a:latin typeface="Comic Sans MS"/>
                <a:cs typeface="Comic Sans MS"/>
              </a:rPr>
              <a:t>areas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while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hillsides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remain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frost-free.</a:t>
            </a:r>
            <a:r>
              <a:rPr sz="1400" spc="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Similarly,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on</a:t>
            </a:r>
            <a:endParaRPr sz="1400">
              <a:latin typeface="Comic Sans MS"/>
              <a:cs typeface="Comic Sans MS"/>
            </a:endParaRPr>
          </a:p>
          <a:p>
            <a:pPr marL="179705" marR="69850" indent="635" algn="ctr">
              <a:lnSpc>
                <a:spcPct val="100000"/>
              </a:lnSpc>
            </a:pPr>
            <a:r>
              <a:rPr sz="1400" dirty="0">
                <a:latin typeface="Comic Sans MS"/>
                <a:cs typeface="Comic Sans MS"/>
              </a:rPr>
              <a:t>even a smaller or “microclimate” scale, some </a:t>
            </a:r>
            <a:r>
              <a:rPr sz="1400" spc="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parts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of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particular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property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such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low areas </a:t>
            </a:r>
            <a:r>
              <a:rPr sz="1400" spc="-40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may </a:t>
            </a:r>
            <a:r>
              <a:rPr sz="1400" spc="-5" dirty="0">
                <a:latin typeface="Comic Sans MS"/>
                <a:cs typeface="Comic Sans MS"/>
              </a:rPr>
              <a:t>be </a:t>
            </a:r>
            <a:r>
              <a:rPr sz="1400" dirty="0">
                <a:latin typeface="Comic Sans MS"/>
                <a:cs typeface="Comic Sans MS"/>
              </a:rPr>
              <a:t>more </a:t>
            </a:r>
            <a:r>
              <a:rPr sz="1400" spc="-5" dirty="0">
                <a:latin typeface="Comic Sans MS"/>
                <a:cs typeface="Comic Sans MS"/>
              </a:rPr>
              <a:t>prone to frost </a:t>
            </a:r>
            <a:r>
              <a:rPr sz="1400" dirty="0">
                <a:latin typeface="Comic Sans MS"/>
                <a:cs typeface="Comic Sans MS"/>
              </a:rPr>
              <a:t>than areas </a:t>
            </a:r>
            <a:r>
              <a:rPr sz="1400" spc="-5" dirty="0">
                <a:latin typeface="Comic Sans MS"/>
                <a:cs typeface="Comic Sans MS"/>
              </a:rPr>
              <a:t>near 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warmer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pavement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or buildings.</a:t>
            </a:r>
            <a:endParaRPr sz="1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5705" y="954481"/>
            <a:ext cx="31902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Planting</a:t>
            </a:r>
            <a:r>
              <a:rPr spc="-130" dirty="0"/>
              <a:t> </a:t>
            </a:r>
            <a:r>
              <a:rPr spc="-70" dirty="0"/>
              <a:t>Time!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9420" marR="5080" indent="-2696845">
              <a:lnSpc>
                <a:spcPct val="110000"/>
              </a:lnSpc>
              <a:spcBef>
                <a:spcPts val="100"/>
              </a:spcBef>
            </a:pPr>
            <a:r>
              <a:rPr spc="-5" dirty="0"/>
              <a:t>A</a:t>
            </a:r>
            <a:r>
              <a:rPr dirty="0"/>
              <a:t> </a:t>
            </a:r>
            <a:r>
              <a:rPr spc="-5" dirty="0"/>
              <a:t>soil thermometer</a:t>
            </a:r>
            <a:r>
              <a:rPr spc="5" dirty="0"/>
              <a:t> </a:t>
            </a:r>
            <a:r>
              <a:rPr spc="-5" dirty="0"/>
              <a:t>is</a:t>
            </a:r>
            <a:r>
              <a:rPr dirty="0"/>
              <a:t> </a:t>
            </a:r>
            <a:r>
              <a:rPr spc="-5" dirty="0"/>
              <a:t>a</a:t>
            </a:r>
            <a:r>
              <a:rPr spc="5" dirty="0"/>
              <a:t> </a:t>
            </a:r>
            <a:r>
              <a:rPr spc="-5" dirty="0"/>
              <a:t>helpful</a:t>
            </a:r>
            <a:r>
              <a:rPr spc="5" dirty="0"/>
              <a:t> </a:t>
            </a:r>
            <a:r>
              <a:rPr spc="-5" dirty="0"/>
              <a:t>tool</a:t>
            </a:r>
            <a:r>
              <a:rPr spc="-15" dirty="0"/>
              <a:t> </a:t>
            </a:r>
            <a:r>
              <a:rPr spc="-5" dirty="0"/>
              <a:t>especially</a:t>
            </a:r>
            <a:r>
              <a:rPr spc="35" dirty="0"/>
              <a:t> </a:t>
            </a:r>
            <a:r>
              <a:rPr spc="-5" dirty="0"/>
              <a:t>in the</a:t>
            </a:r>
            <a:r>
              <a:rPr dirty="0"/>
              <a:t> </a:t>
            </a:r>
            <a:r>
              <a:rPr spc="-5" dirty="0"/>
              <a:t>spring as</a:t>
            </a:r>
            <a:r>
              <a:rPr spc="5" dirty="0"/>
              <a:t> </a:t>
            </a:r>
            <a:r>
              <a:rPr spc="-5" dirty="0"/>
              <a:t>it</a:t>
            </a:r>
            <a:r>
              <a:rPr spc="10" dirty="0"/>
              <a:t> </a:t>
            </a:r>
            <a:r>
              <a:rPr spc="-5" dirty="0"/>
              <a:t>can</a:t>
            </a:r>
            <a:r>
              <a:rPr spc="20" dirty="0"/>
              <a:t> </a:t>
            </a:r>
            <a:r>
              <a:rPr spc="-5" dirty="0"/>
              <a:t>help</a:t>
            </a:r>
            <a:r>
              <a:rPr spc="-10" dirty="0"/>
              <a:t> </a:t>
            </a:r>
            <a:r>
              <a:rPr spc="-5" dirty="0"/>
              <a:t>you</a:t>
            </a:r>
            <a:r>
              <a:rPr spc="10" dirty="0"/>
              <a:t> </a:t>
            </a:r>
            <a:r>
              <a:rPr spc="-5" dirty="0"/>
              <a:t>determine</a:t>
            </a:r>
            <a:r>
              <a:rPr spc="5" dirty="0"/>
              <a:t> </a:t>
            </a:r>
            <a:r>
              <a:rPr spc="-10" dirty="0"/>
              <a:t>which</a:t>
            </a:r>
            <a:r>
              <a:rPr spc="30" dirty="0"/>
              <a:t> </a:t>
            </a:r>
            <a:r>
              <a:rPr spc="-5" dirty="0"/>
              <a:t>crops </a:t>
            </a:r>
            <a:r>
              <a:rPr spc="-465" dirty="0"/>
              <a:t> </a:t>
            </a:r>
            <a:r>
              <a:rPr spc="-5" dirty="0"/>
              <a:t>to plant</a:t>
            </a:r>
            <a:r>
              <a:rPr spc="5" dirty="0"/>
              <a:t> </a:t>
            </a:r>
            <a:r>
              <a:rPr spc="-10" dirty="0"/>
              <a:t>depending </a:t>
            </a:r>
            <a:r>
              <a:rPr spc="-5" dirty="0"/>
              <a:t>on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spc="-10" dirty="0"/>
              <a:t> </a:t>
            </a:r>
            <a:r>
              <a:rPr spc="-5" dirty="0"/>
              <a:t>soil</a:t>
            </a:r>
            <a:r>
              <a:rPr spc="-10" dirty="0"/>
              <a:t> </a:t>
            </a:r>
            <a:r>
              <a:rPr spc="-5" dirty="0"/>
              <a:t>temperature.</a:t>
            </a:r>
          </a:p>
          <a:p>
            <a:pPr marL="206375">
              <a:lnSpc>
                <a:spcPct val="100000"/>
              </a:lnSpc>
              <a:spcBef>
                <a:spcPts val="25"/>
              </a:spcBef>
            </a:pPr>
            <a:endParaRPr sz="2350"/>
          </a:p>
          <a:p>
            <a:pPr marL="462915" indent="-243840">
              <a:lnSpc>
                <a:spcPct val="100000"/>
              </a:lnSpc>
              <a:buClr>
                <a:srgbClr val="252525"/>
              </a:buClr>
              <a:buFont typeface="Arial"/>
              <a:buChar char="•"/>
              <a:tabLst>
                <a:tab pos="462915" algn="l"/>
                <a:tab pos="463550" algn="l"/>
              </a:tabLst>
            </a:pPr>
            <a:r>
              <a:rPr spc="-5" dirty="0"/>
              <a:t>40</a:t>
            </a:r>
            <a:r>
              <a:rPr spc="-15" dirty="0"/>
              <a:t> </a:t>
            </a:r>
            <a:r>
              <a:rPr spc="-5" dirty="0"/>
              <a:t>– 50</a:t>
            </a:r>
            <a:r>
              <a:rPr spc="-20" dirty="0"/>
              <a:t> </a:t>
            </a:r>
            <a:r>
              <a:rPr spc="-5" dirty="0"/>
              <a:t>degrees</a:t>
            </a:r>
            <a:r>
              <a:rPr spc="-20" dirty="0"/>
              <a:t> </a:t>
            </a:r>
            <a:r>
              <a:rPr spc="-5" dirty="0"/>
              <a:t>F</a:t>
            </a:r>
          </a:p>
          <a:p>
            <a:pPr marL="492759" marR="932180" indent="170180">
              <a:lnSpc>
                <a:spcPct val="110000"/>
              </a:lnSpc>
              <a:spcBef>
                <a:spcPts val="520"/>
              </a:spcBef>
            </a:pPr>
            <a:r>
              <a:rPr sz="1500" spc="-5" dirty="0"/>
              <a:t>Peas,</a:t>
            </a:r>
            <a:r>
              <a:rPr sz="1500" spc="5" dirty="0"/>
              <a:t> </a:t>
            </a:r>
            <a:r>
              <a:rPr sz="1500" spc="-5" dirty="0"/>
              <a:t>radishes,</a:t>
            </a:r>
            <a:r>
              <a:rPr sz="1500" spc="-10" dirty="0"/>
              <a:t> </a:t>
            </a:r>
            <a:r>
              <a:rPr sz="1500" dirty="0"/>
              <a:t>carrots,</a:t>
            </a:r>
            <a:r>
              <a:rPr sz="1500" spc="15" dirty="0"/>
              <a:t> </a:t>
            </a:r>
            <a:r>
              <a:rPr sz="1500" spc="-10" dirty="0"/>
              <a:t>beets,</a:t>
            </a:r>
            <a:r>
              <a:rPr sz="1500" spc="15" dirty="0"/>
              <a:t> </a:t>
            </a:r>
            <a:r>
              <a:rPr sz="1500" spc="-5" dirty="0"/>
              <a:t>swiss</a:t>
            </a:r>
            <a:r>
              <a:rPr sz="1500" spc="-25" dirty="0"/>
              <a:t> </a:t>
            </a:r>
            <a:r>
              <a:rPr sz="1500" spc="-5" dirty="0"/>
              <a:t>chard,</a:t>
            </a:r>
            <a:r>
              <a:rPr sz="1500" spc="5" dirty="0"/>
              <a:t> </a:t>
            </a:r>
            <a:r>
              <a:rPr sz="1500" spc="-5" dirty="0"/>
              <a:t>potatoes,</a:t>
            </a:r>
            <a:r>
              <a:rPr sz="1500" spc="10" dirty="0"/>
              <a:t> </a:t>
            </a:r>
            <a:r>
              <a:rPr sz="1500" spc="-5" dirty="0"/>
              <a:t>onions,</a:t>
            </a:r>
            <a:r>
              <a:rPr sz="1500" dirty="0"/>
              <a:t> </a:t>
            </a:r>
            <a:r>
              <a:rPr sz="1500" spc="-5" dirty="0"/>
              <a:t>kale,</a:t>
            </a:r>
            <a:r>
              <a:rPr sz="1500" spc="5" dirty="0"/>
              <a:t> </a:t>
            </a:r>
            <a:r>
              <a:rPr sz="1500" spc="-5" dirty="0"/>
              <a:t>lettuce,</a:t>
            </a:r>
            <a:r>
              <a:rPr sz="1500" spc="40" dirty="0"/>
              <a:t> </a:t>
            </a:r>
            <a:r>
              <a:rPr sz="1500" spc="-5" dirty="0"/>
              <a:t>spinach,</a:t>
            </a:r>
            <a:r>
              <a:rPr sz="1500" spc="5" dirty="0"/>
              <a:t> </a:t>
            </a:r>
            <a:r>
              <a:rPr sz="1500" spc="-5" dirty="0"/>
              <a:t>broccoli, </a:t>
            </a:r>
            <a:r>
              <a:rPr sz="1500" spc="-434" dirty="0"/>
              <a:t> </a:t>
            </a:r>
            <a:r>
              <a:rPr sz="1500" spc="-5" dirty="0"/>
              <a:t>cauliflower</a:t>
            </a:r>
            <a:endParaRPr sz="1500"/>
          </a:p>
          <a:p>
            <a:pPr marL="462915" indent="-243840">
              <a:lnSpc>
                <a:spcPct val="100000"/>
              </a:lnSpc>
              <a:spcBef>
                <a:spcPts val="680"/>
              </a:spcBef>
              <a:buClr>
                <a:srgbClr val="252525"/>
              </a:buClr>
              <a:buFont typeface="Arial"/>
              <a:buChar char="•"/>
              <a:tabLst>
                <a:tab pos="462915" algn="l"/>
                <a:tab pos="463550" algn="l"/>
              </a:tabLst>
            </a:pPr>
            <a:r>
              <a:rPr spc="-5" dirty="0"/>
              <a:t>50</a:t>
            </a:r>
            <a:r>
              <a:rPr spc="-15" dirty="0"/>
              <a:t> </a:t>
            </a:r>
            <a:r>
              <a:rPr spc="-10" dirty="0"/>
              <a:t>-60</a:t>
            </a:r>
            <a:r>
              <a:rPr spc="-15" dirty="0"/>
              <a:t> </a:t>
            </a:r>
            <a:r>
              <a:rPr spc="-5" dirty="0"/>
              <a:t>degrees</a:t>
            </a:r>
            <a:r>
              <a:rPr spc="-25" dirty="0"/>
              <a:t> </a:t>
            </a:r>
            <a:r>
              <a:rPr spc="-5" dirty="0"/>
              <a:t>F</a:t>
            </a:r>
          </a:p>
          <a:p>
            <a:pPr marL="721360">
              <a:lnSpc>
                <a:spcPct val="100000"/>
              </a:lnSpc>
              <a:spcBef>
                <a:spcPts val="690"/>
              </a:spcBef>
            </a:pPr>
            <a:r>
              <a:rPr sz="1500" spc="-5" dirty="0"/>
              <a:t>Cilantro,</a:t>
            </a:r>
            <a:r>
              <a:rPr sz="1500" spc="5" dirty="0"/>
              <a:t> </a:t>
            </a:r>
            <a:r>
              <a:rPr sz="1500" spc="-5" dirty="0"/>
              <a:t>corn,</a:t>
            </a:r>
            <a:r>
              <a:rPr sz="1500" spc="10" dirty="0"/>
              <a:t> </a:t>
            </a:r>
            <a:r>
              <a:rPr sz="1500" spc="-5" dirty="0"/>
              <a:t>tomatoes</a:t>
            </a:r>
            <a:r>
              <a:rPr sz="1500" spc="-10" dirty="0"/>
              <a:t> </a:t>
            </a:r>
            <a:r>
              <a:rPr sz="1500" spc="-5" dirty="0"/>
              <a:t>(transplants)</a:t>
            </a:r>
            <a:r>
              <a:rPr sz="1500" spc="10" dirty="0"/>
              <a:t> </a:t>
            </a:r>
            <a:r>
              <a:rPr sz="1500" spc="-5" dirty="0"/>
              <a:t>cucumbers</a:t>
            </a:r>
            <a:endParaRPr sz="1500"/>
          </a:p>
          <a:p>
            <a:pPr marL="401955" indent="-182880">
              <a:lnSpc>
                <a:spcPct val="100000"/>
              </a:lnSpc>
              <a:spcBef>
                <a:spcPts val="680"/>
              </a:spcBef>
              <a:buClr>
                <a:srgbClr val="252525"/>
              </a:buClr>
              <a:buFont typeface="Arial"/>
              <a:buChar char="•"/>
              <a:tabLst>
                <a:tab pos="402590" algn="l"/>
              </a:tabLst>
            </a:pPr>
            <a:r>
              <a:rPr spc="-5" dirty="0"/>
              <a:t>60</a:t>
            </a:r>
            <a:r>
              <a:rPr spc="-15" dirty="0"/>
              <a:t> </a:t>
            </a:r>
            <a:r>
              <a:rPr spc="-5" dirty="0"/>
              <a:t>– 70</a:t>
            </a:r>
            <a:r>
              <a:rPr spc="-20" dirty="0"/>
              <a:t> </a:t>
            </a:r>
            <a:r>
              <a:rPr spc="-5" dirty="0"/>
              <a:t>degrees</a:t>
            </a:r>
            <a:r>
              <a:rPr spc="-10" dirty="0"/>
              <a:t> </a:t>
            </a:r>
            <a:r>
              <a:rPr spc="-5" dirty="0"/>
              <a:t>F</a:t>
            </a:r>
          </a:p>
          <a:p>
            <a:pPr marL="721360">
              <a:lnSpc>
                <a:spcPct val="100000"/>
              </a:lnSpc>
              <a:spcBef>
                <a:spcPts val="690"/>
              </a:spcBef>
            </a:pPr>
            <a:r>
              <a:rPr sz="1500" spc="-5" dirty="0"/>
              <a:t>Snap beans,</a:t>
            </a:r>
            <a:r>
              <a:rPr sz="1500" spc="10" dirty="0"/>
              <a:t> </a:t>
            </a:r>
            <a:r>
              <a:rPr sz="1500" spc="-5" dirty="0"/>
              <a:t>eggplant,</a:t>
            </a:r>
            <a:r>
              <a:rPr sz="1500" spc="30" dirty="0"/>
              <a:t> </a:t>
            </a:r>
            <a:r>
              <a:rPr sz="1500" spc="-5" dirty="0"/>
              <a:t>pepper,</a:t>
            </a:r>
            <a:r>
              <a:rPr sz="1500" spc="5" dirty="0"/>
              <a:t> </a:t>
            </a:r>
            <a:r>
              <a:rPr sz="1500" spc="-5" dirty="0"/>
              <a:t>melons,</a:t>
            </a:r>
            <a:r>
              <a:rPr sz="1500" spc="10" dirty="0"/>
              <a:t> </a:t>
            </a:r>
            <a:r>
              <a:rPr sz="1500" spc="-5" dirty="0"/>
              <a:t>pumpkins,</a:t>
            </a:r>
            <a:r>
              <a:rPr sz="1500" spc="-15" dirty="0"/>
              <a:t> </a:t>
            </a:r>
            <a:r>
              <a:rPr sz="1500" dirty="0"/>
              <a:t>squash,</a:t>
            </a:r>
            <a:r>
              <a:rPr sz="1500" spc="-10" dirty="0"/>
              <a:t> </a:t>
            </a:r>
            <a:r>
              <a:rPr sz="1500" spc="-5" dirty="0"/>
              <a:t>zucchini,</a:t>
            </a:r>
            <a:r>
              <a:rPr sz="1500" spc="10" dirty="0"/>
              <a:t> </a:t>
            </a:r>
            <a:r>
              <a:rPr sz="1500" spc="-5" dirty="0"/>
              <a:t>basil and other</a:t>
            </a:r>
            <a:r>
              <a:rPr sz="1500" spc="20" dirty="0"/>
              <a:t> </a:t>
            </a:r>
            <a:r>
              <a:rPr sz="1500" spc="-5" dirty="0"/>
              <a:t>herbs</a:t>
            </a:r>
            <a:endParaRPr sz="1500"/>
          </a:p>
          <a:p>
            <a:pPr marL="206375">
              <a:lnSpc>
                <a:spcPct val="100000"/>
              </a:lnSpc>
              <a:spcBef>
                <a:spcPts val="30"/>
              </a:spcBef>
            </a:pPr>
            <a:endParaRPr sz="2250"/>
          </a:p>
          <a:p>
            <a:pPr marL="492759">
              <a:lnSpc>
                <a:spcPct val="100000"/>
              </a:lnSpc>
              <a:spcBef>
                <a:spcPts val="5"/>
              </a:spcBef>
            </a:pPr>
            <a:r>
              <a:rPr sz="1500" spc="-5" dirty="0">
                <a:hlinkClick r:id="rId2"/>
              </a:rPr>
              <a:t>https://ww</a:t>
            </a:r>
            <a:r>
              <a:rPr sz="1500" spc="-5" dirty="0"/>
              <a:t>w.uvm.ed</a:t>
            </a:r>
            <a:r>
              <a:rPr sz="1500" spc="-5" dirty="0">
                <a:hlinkClick r:id="rId2"/>
              </a:rPr>
              <a:t>u/sites/default/files/Extension-Master-Gardener/Planting_the_Garden.pdf</a:t>
            </a:r>
            <a:endParaRPr sz="1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96434" y="954481"/>
            <a:ext cx="22098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Materials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9200" y="2460219"/>
            <a:ext cx="9001760" cy="346456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100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  <a:tab pos="2573020" algn="l"/>
              </a:tabLst>
            </a:pPr>
            <a:r>
              <a:rPr sz="1400" spc="-5" dirty="0">
                <a:latin typeface="Comic Sans MS"/>
                <a:cs typeface="Comic Sans MS"/>
              </a:rPr>
              <a:t>Soil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test</a:t>
            </a:r>
            <a:r>
              <a:rPr sz="1400" spc="4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- UVM </a:t>
            </a:r>
            <a:r>
              <a:rPr sz="1400" spc="-5" dirty="0">
                <a:latin typeface="Comic Sans MS"/>
                <a:cs typeface="Comic Sans MS"/>
              </a:rPr>
              <a:t>Soil</a:t>
            </a:r>
            <a:r>
              <a:rPr sz="1400" dirty="0">
                <a:latin typeface="Comic Sans MS"/>
                <a:cs typeface="Comic Sans MS"/>
              </a:rPr>
              <a:t> Test	</a:t>
            </a:r>
            <a:r>
              <a:rPr sz="1700" u="sng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UVM</a:t>
            </a:r>
            <a:r>
              <a:rPr sz="1700" u="sng" spc="-7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00" u="sng" spc="40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Agricultural</a:t>
            </a:r>
            <a:r>
              <a:rPr sz="1700" u="sng" spc="-7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00" u="sng" spc="4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1700" u="sng" spc="-5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00" u="sng" spc="20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Environmental</a:t>
            </a:r>
            <a:r>
              <a:rPr sz="1700" u="sng" spc="-120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00" u="sng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Testing</a:t>
            </a:r>
            <a:r>
              <a:rPr sz="1700" u="sng" spc="-70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00" u="sng" spc="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Arial"/>
                <a:cs typeface="Arial"/>
                <a:hlinkClick r:id="rId2"/>
              </a:rPr>
              <a:t>Lab</a:t>
            </a:r>
            <a:endParaRPr sz="1700" dirty="0">
              <a:latin typeface="Arial"/>
              <a:cs typeface="Arial"/>
            </a:endParaRPr>
          </a:p>
          <a:p>
            <a:pPr marL="194945" indent="-182880">
              <a:lnSpc>
                <a:spcPct val="100000"/>
              </a:lnSpc>
              <a:spcBef>
                <a:spcPts val="74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latin typeface="Comic Sans MS"/>
                <a:cs typeface="Comic Sans MS"/>
              </a:rPr>
              <a:t>Tools</a:t>
            </a: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Fertilizer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–</a:t>
            </a:r>
            <a:r>
              <a:rPr sz="1400" spc="-5" dirty="0">
                <a:latin typeface="Comic Sans MS"/>
                <a:cs typeface="Comic Sans MS"/>
              </a:rPr>
              <a:t> LD</a:t>
            </a:r>
            <a:r>
              <a:rPr sz="140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Oliver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Seed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Company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in </a:t>
            </a:r>
            <a:r>
              <a:rPr sz="1400" dirty="0">
                <a:latin typeface="Comic Sans MS"/>
                <a:cs typeface="Comic Sans MS"/>
              </a:rPr>
              <a:t>Milton</a:t>
            </a:r>
            <a:r>
              <a:rPr sz="1400" spc="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-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North</a:t>
            </a:r>
            <a:r>
              <a:rPr sz="1400" spc="-5" dirty="0">
                <a:latin typeface="Comic Sans MS"/>
                <a:cs typeface="Comic Sans MS"/>
              </a:rPr>
              <a:t> Country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Organics</a:t>
            </a:r>
            <a:r>
              <a:rPr sz="1400" spc="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Pro-Gro,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Pro </a:t>
            </a:r>
            <a:r>
              <a:rPr sz="1400" spc="-5" dirty="0">
                <a:latin typeface="Comic Sans MS"/>
                <a:cs typeface="Comic Sans MS"/>
              </a:rPr>
              <a:t>Start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Pro Holly</a:t>
            </a:r>
          </a:p>
          <a:p>
            <a:pPr marL="194945" indent="-182880">
              <a:lnSpc>
                <a:spcPct val="100000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latin typeface="Comic Sans MS"/>
                <a:cs typeface="Comic Sans MS"/>
              </a:rPr>
              <a:t>Compost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-</a:t>
            </a:r>
            <a:r>
              <a:rPr sz="1400" spc="-5" dirty="0">
                <a:latin typeface="Comic Sans MS"/>
                <a:cs typeface="Comic Sans MS"/>
              </a:rPr>
              <a:t> Green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Mountain</a:t>
            </a:r>
            <a:r>
              <a:rPr sz="1400" spc="-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Compost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for</a:t>
            </a:r>
            <a:r>
              <a:rPr sz="1400" dirty="0">
                <a:latin typeface="Comic Sans MS"/>
                <a:cs typeface="Comic Sans MS"/>
              </a:rPr>
              <a:t> large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quantities</a:t>
            </a:r>
            <a:r>
              <a:rPr sz="1400" spc="39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(Trucking</a:t>
            </a:r>
            <a:r>
              <a:rPr sz="1400" spc="-5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available)</a:t>
            </a: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latin typeface="Comic Sans MS"/>
                <a:cs typeface="Comic Sans MS"/>
              </a:rPr>
              <a:t>Hose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or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irrigation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line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or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water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lines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extra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faucets</a:t>
            </a:r>
            <a:endParaRPr sz="1400" dirty="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Watering</a:t>
            </a:r>
            <a:r>
              <a:rPr sz="1400" spc="-5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can</a:t>
            </a: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Seed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seedlings</a:t>
            </a:r>
            <a:r>
              <a:rPr sz="1400" spc="4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High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Mowing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and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Johnny’s</a:t>
            </a:r>
            <a:r>
              <a:rPr sz="1400" spc="40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Hudaks</a:t>
            </a:r>
            <a:r>
              <a:rPr sz="1400" spc="38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UVM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Greenhouse</a:t>
            </a:r>
            <a:r>
              <a:rPr sz="1400" spc="38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Gardener’s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Supply</a:t>
            </a:r>
          </a:p>
          <a:p>
            <a:pPr marL="194945" indent="-182880">
              <a:lnSpc>
                <a:spcPct val="100000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Labels</a:t>
            </a:r>
            <a:endParaRPr sz="1400" dirty="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Fencing</a:t>
            </a:r>
            <a:endParaRPr sz="1400" dirty="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3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spc="-5" dirty="0">
                <a:latin typeface="Comic Sans MS"/>
                <a:cs typeface="Comic Sans MS"/>
              </a:rPr>
              <a:t>Loam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to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fill raised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beds</a:t>
            </a:r>
          </a:p>
          <a:p>
            <a:pPr marL="194945" indent="-182880">
              <a:lnSpc>
                <a:spcPct val="100000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1400" dirty="0">
                <a:latin typeface="Comic Sans MS"/>
                <a:cs typeface="Comic Sans MS"/>
              </a:rPr>
              <a:t>Framing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Materials</a:t>
            </a:r>
            <a:endParaRPr sz="1400" dirty="0">
              <a:latin typeface="Comic Sans MS"/>
              <a:cs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6318D-650B-C34C-8B3B-119B54923A8E}"/>
              </a:ext>
            </a:extLst>
          </p:cNvPr>
          <p:cNvSpPr txBox="1"/>
          <p:nvPr/>
        </p:nvSpPr>
        <p:spPr>
          <a:xfrm>
            <a:off x="1905000" y="1701684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1600" i="1" dirty="0">
                <a:latin typeface="Comic Sans MS" panose="030F0902030302020204" pitchFamily="66" charset="0"/>
              </a:rPr>
              <a:t>Visit your local nursery and ask for recommendations for organic seeds, </a:t>
            </a:r>
          </a:p>
          <a:p>
            <a:r>
              <a:rPr lang="en-US" sz="1600" i="1" dirty="0">
                <a:latin typeface="Comic Sans MS" panose="030F0902030302020204" pitchFamily="66" charset="0"/>
              </a:rPr>
              <a:t>plants, compost, and fertilizer.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39840" y="252984"/>
            <a:ext cx="5611495" cy="6362700"/>
            <a:chOff x="6339840" y="252984"/>
            <a:chExt cx="5611495" cy="6362700"/>
          </a:xfrm>
        </p:grpSpPr>
        <p:sp>
          <p:nvSpPr>
            <p:cNvPr id="3" name="object 3"/>
            <p:cNvSpPr/>
            <p:nvPr/>
          </p:nvSpPr>
          <p:spPr>
            <a:xfrm>
              <a:off x="6339840" y="252984"/>
              <a:ext cx="5611495" cy="6362700"/>
            </a:xfrm>
            <a:custGeom>
              <a:avLst/>
              <a:gdLst/>
              <a:ahLst/>
              <a:cxnLst/>
              <a:rect l="l" t="t" r="r" b="b"/>
              <a:pathLst>
                <a:path w="5611495" h="6362700">
                  <a:moveTo>
                    <a:pt x="5611368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611368" y="6362700"/>
                  </a:lnTo>
                  <a:lnTo>
                    <a:pt x="5611368" y="0"/>
                  </a:lnTo>
                  <a:close/>
                </a:path>
              </a:pathLst>
            </a:custGeom>
            <a:solidFill>
              <a:srgbClr val="BEBEBE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0" y="565404"/>
              <a:ext cx="4306824" cy="28635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487667" y="406908"/>
            <a:ext cx="5299075" cy="6022975"/>
          </a:xfrm>
          <a:prstGeom prst="rect">
            <a:avLst/>
          </a:prstGeom>
          <a:ln w="6350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150">
              <a:latin typeface="Times New Roman"/>
              <a:cs typeface="Times New Roman"/>
            </a:endParaRPr>
          </a:p>
          <a:p>
            <a:pPr marL="2052955" marR="523875" indent="-1490980">
              <a:lnSpc>
                <a:spcPts val="3240"/>
              </a:lnSpc>
            </a:pPr>
            <a:r>
              <a:rPr sz="3000" spc="-65" dirty="0">
                <a:solidFill>
                  <a:srgbClr val="252525"/>
                </a:solidFill>
                <a:latin typeface="Comic Sans MS"/>
                <a:cs typeface="Comic Sans MS"/>
              </a:rPr>
              <a:t>Flowers</a:t>
            </a:r>
            <a:r>
              <a:rPr sz="3000" spc="-15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3000" spc="-40" dirty="0">
                <a:solidFill>
                  <a:srgbClr val="252525"/>
                </a:solidFill>
                <a:latin typeface="Comic Sans MS"/>
                <a:cs typeface="Comic Sans MS"/>
              </a:rPr>
              <a:t>in</a:t>
            </a:r>
            <a:r>
              <a:rPr sz="3000" spc="-15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3000" spc="-50" dirty="0">
                <a:solidFill>
                  <a:srgbClr val="252525"/>
                </a:solidFill>
                <a:latin typeface="Comic Sans MS"/>
                <a:cs typeface="Comic Sans MS"/>
              </a:rPr>
              <a:t>the</a:t>
            </a:r>
            <a:r>
              <a:rPr sz="3000" spc="-15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3000" spc="-70" dirty="0">
                <a:solidFill>
                  <a:srgbClr val="252525"/>
                </a:solidFill>
                <a:latin typeface="Comic Sans MS"/>
                <a:cs typeface="Comic Sans MS"/>
              </a:rPr>
              <a:t>Vegetable </a:t>
            </a:r>
            <a:r>
              <a:rPr sz="3000" spc="-88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3000" spc="-65" dirty="0">
                <a:solidFill>
                  <a:srgbClr val="252525"/>
                </a:solidFill>
                <a:latin typeface="Comic Sans MS"/>
                <a:cs typeface="Comic Sans MS"/>
              </a:rPr>
              <a:t>Garden</a:t>
            </a:r>
            <a:endParaRPr sz="3000">
              <a:latin typeface="Comic Sans MS"/>
              <a:cs typeface="Comic Sans MS"/>
            </a:endParaRPr>
          </a:p>
          <a:p>
            <a:pPr marL="633730" indent="-182880">
              <a:lnSpc>
                <a:spcPct val="100000"/>
              </a:lnSpc>
              <a:spcBef>
                <a:spcPts val="1295"/>
              </a:spcBef>
              <a:buClr>
                <a:srgbClr val="252525"/>
              </a:buClr>
              <a:buFont typeface="Arial"/>
              <a:buChar char="•"/>
              <a:tabLst>
                <a:tab pos="633730" algn="l"/>
              </a:tabLst>
            </a:pPr>
            <a:r>
              <a:rPr sz="1500" spc="-5" dirty="0">
                <a:latin typeface="Comic Sans MS"/>
                <a:cs typeface="Comic Sans MS"/>
              </a:rPr>
              <a:t>Attracts</a:t>
            </a:r>
            <a:r>
              <a:rPr sz="150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pollinators</a:t>
            </a:r>
            <a:endParaRPr sz="1500">
              <a:latin typeface="Comic Sans MS"/>
              <a:cs typeface="Comic Sans MS"/>
            </a:endParaRPr>
          </a:p>
          <a:p>
            <a:pPr marL="633730" indent="-182880">
              <a:lnSpc>
                <a:spcPct val="100000"/>
              </a:lnSpc>
              <a:spcBef>
                <a:spcPts val="1080"/>
              </a:spcBef>
              <a:buClr>
                <a:srgbClr val="252525"/>
              </a:buClr>
              <a:buFont typeface="Arial"/>
              <a:buChar char="•"/>
              <a:tabLst>
                <a:tab pos="633730" algn="l"/>
              </a:tabLst>
            </a:pPr>
            <a:r>
              <a:rPr sz="1500" spc="-5" dirty="0">
                <a:latin typeface="Comic Sans MS"/>
                <a:cs typeface="Comic Sans MS"/>
              </a:rPr>
              <a:t>Helps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with</a:t>
            </a:r>
            <a:r>
              <a:rPr sz="1500" spc="-2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managing</a:t>
            </a:r>
            <a:r>
              <a:rPr sz="1500" spc="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weed</a:t>
            </a:r>
            <a:endParaRPr sz="1500">
              <a:latin typeface="Comic Sans MS"/>
              <a:cs typeface="Comic Sans MS"/>
            </a:endParaRPr>
          </a:p>
          <a:p>
            <a:pPr marL="633730" indent="-182880">
              <a:lnSpc>
                <a:spcPct val="100000"/>
              </a:lnSpc>
              <a:spcBef>
                <a:spcPts val="1080"/>
              </a:spcBef>
              <a:buClr>
                <a:srgbClr val="252525"/>
              </a:buClr>
              <a:buFont typeface="Arial"/>
              <a:buChar char="•"/>
              <a:tabLst>
                <a:tab pos="633730" algn="l"/>
              </a:tabLst>
            </a:pPr>
            <a:r>
              <a:rPr sz="1500" spc="-5" dirty="0">
                <a:latin typeface="Comic Sans MS"/>
                <a:cs typeface="Comic Sans MS"/>
              </a:rPr>
              <a:t>Pest and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disease</a:t>
            </a:r>
            <a:r>
              <a:rPr sz="1500" spc="-15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control</a:t>
            </a:r>
            <a:endParaRPr sz="1500">
              <a:latin typeface="Comic Sans MS"/>
              <a:cs typeface="Comic Sans MS"/>
            </a:endParaRPr>
          </a:p>
          <a:p>
            <a:pPr marL="633730" indent="-182880">
              <a:lnSpc>
                <a:spcPct val="100000"/>
              </a:lnSpc>
              <a:spcBef>
                <a:spcPts val="1085"/>
              </a:spcBef>
              <a:buClr>
                <a:srgbClr val="252525"/>
              </a:buClr>
              <a:buFont typeface="Arial"/>
              <a:buChar char="•"/>
              <a:tabLst>
                <a:tab pos="633730" algn="l"/>
              </a:tabLst>
            </a:pPr>
            <a:r>
              <a:rPr sz="1500" spc="-5" dirty="0">
                <a:latin typeface="Comic Sans MS"/>
                <a:cs typeface="Comic Sans MS"/>
              </a:rPr>
              <a:t>They </a:t>
            </a:r>
            <a:r>
              <a:rPr sz="1500" dirty="0">
                <a:latin typeface="Comic Sans MS"/>
                <a:cs typeface="Comic Sans MS"/>
              </a:rPr>
              <a:t>are</a:t>
            </a:r>
            <a:r>
              <a:rPr sz="1500" spc="-10" dirty="0">
                <a:latin typeface="Comic Sans MS"/>
                <a:cs typeface="Comic Sans MS"/>
              </a:rPr>
              <a:t> </a:t>
            </a:r>
            <a:r>
              <a:rPr sz="1500" spc="-5" dirty="0">
                <a:latin typeface="Comic Sans MS"/>
                <a:cs typeface="Comic Sans MS"/>
              </a:rPr>
              <a:t>beautiful!</a:t>
            </a:r>
            <a:endParaRPr sz="1500">
              <a:latin typeface="Comic Sans MS"/>
              <a:cs typeface="Comic Sans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688" y="618744"/>
            <a:ext cx="3720084" cy="55961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2485" y="954481"/>
            <a:ext cx="13779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0" dirty="0"/>
              <a:t>R</a:t>
            </a:r>
            <a:r>
              <a:rPr spc="-85" dirty="0"/>
              <a:t>e</a:t>
            </a:r>
            <a:r>
              <a:rPr spc="-80" dirty="0"/>
              <a:t>ca</a:t>
            </a:r>
            <a:r>
              <a:rPr spc="-5" dirty="0"/>
              <a:t>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1982851"/>
            <a:ext cx="8637905" cy="364299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128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latin typeface="Comic Sans MS"/>
                <a:cs typeface="Comic Sans MS"/>
              </a:rPr>
              <a:t>Pick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site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that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gets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enough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sun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9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latin typeface="Comic Sans MS"/>
                <a:cs typeface="Comic Sans MS"/>
              </a:rPr>
              <a:t>Check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your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soil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texture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drainage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8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Submit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soil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test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9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Start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killing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grass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 prep</a:t>
            </a:r>
            <a:r>
              <a:rPr sz="2400" spc="-5" dirty="0">
                <a:latin typeface="Comic Sans MS"/>
                <a:cs typeface="Comic Sans MS"/>
              </a:rPr>
              <a:t> your</a:t>
            </a:r>
            <a:r>
              <a:rPr sz="2400" dirty="0">
                <a:latin typeface="Comic Sans MS"/>
                <a:cs typeface="Comic Sans MS"/>
              </a:rPr>
              <a:t> site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as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early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as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possible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9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Other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options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includes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raised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beds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container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gardening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9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Initial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investment</a:t>
            </a:r>
            <a:endParaRPr sz="24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90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latin typeface="Comic Sans MS"/>
                <a:cs typeface="Comic Sans MS"/>
              </a:rPr>
              <a:t>Most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important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–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Have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Fun!!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237743"/>
            <a:ext cx="11722735" cy="6383020"/>
            <a:chOff x="234695" y="237743"/>
            <a:chExt cx="11722735" cy="6383020"/>
          </a:xfrm>
        </p:grpSpPr>
        <p:sp>
          <p:nvSpPr>
            <p:cNvPr id="3" name="object 3"/>
            <p:cNvSpPr/>
            <p:nvPr/>
          </p:nvSpPr>
          <p:spPr>
            <a:xfrm>
              <a:off x="234695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6382511"/>
                  </a:lnTo>
                  <a:lnTo>
                    <a:pt x="11722608" y="6382511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BEBEBE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1855" y="374903"/>
              <a:ext cx="11448415" cy="6108700"/>
            </a:xfrm>
            <a:custGeom>
              <a:avLst/>
              <a:gdLst/>
              <a:ahLst/>
              <a:cxnLst/>
              <a:rect l="l" t="t" r="r" b="b"/>
              <a:pathLst>
                <a:path w="11448415" h="6108700">
                  <a:moveTo>
                    <a:pt x="0" y="6108192"/>
                  </a:moveTo>
                  <a:lnTo>
                    <a:pt x="11448288" y="6108192"/>
                  </a:lnTo>
                  <a:lnTo>
                    <a:pt x="11448288" y="0"/>
                  </a:lnTo>
                  <a:lnTo>
                    <a:pt x="0" y="0"/>
                  </a:lnTo>
                  <a:lnTo>
                    <a:pt x="0" y="6108192"/>
                  </a:lnTo>
                  <a:close/>
                </a:path>
              </a:pathLst>
            </a:custGeom>
            <a:ln w="63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5844" y="3433953"/>
            <a:ext cx="9585325" cy="2265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5080" indent="-182880">
              <a:lnSpc>
                <a:spcPct val="100000"/>
              </a:lnSpc>
              <a:spcBef>
                <a:spcPts val="9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200" spc="-10" dirty="0">
                <a:latin typeface="Comic Sans MS"/>
                <a:cs typeface="Comic Sans MS"/>
              </a:rPr>
              <a:t>Radishes,</a:t>
            </a:r>
            <a:r>
              <a:rPr sz="2200" spc="3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tomatoes,</a:t>
            </a:r>
            <a:r>
              <a:rPr sz="2200" spc="6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peppers,</a:t>
            </a:r>
            <a:r>
              <a:rPr sz="2200" spc="2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carrots,</a:t>
            </a:r>
            <a:r>
              <a:rPr sz="2200" spc="5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chard,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lettuce</a:t>
            </a:r>
            <a:r>
              <a:rPr sz="2200" spc="2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and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beans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are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easy </a:t>
            </a:r>
            <a:r>
              <a:rPr sz="2200" spc="-64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to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grow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for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</a:t>
            </a:r>
            <a:r>
              <a:rPr sz="220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beginner.</a:t>
            </a:r>
            <a:endParaRPr sz="22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200" spc="-10" dirty="0">
                <a:latin typeface="Comic Sans MS"/>
                <a:cs typeface="Comic Sans MS"/>
              </a:rPr>
              <a:t>Broccoli,</a:t>
            </a:r>
            <a:r>
              <a:rPr sz="2200" spc="4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carrots,</a:t>
            </a:r>
            <a:r>
              <a:rPr sz="2200" spc="3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kale,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mustard,</a:t>
            </a:r>
            <a:r>
              <a:rPr sz="2200" spc="6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beet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and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turnip</a:t>
            </a:r>
            <a:r>
              <a:rPr sz="2200" spc="3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greens,</a:t>
            </a:r>
            <a:r>
              <a:rPr sz="2200" spc="2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spinach,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winter</a:t>
            </a:r>
            <a:endParaRPr sz="2200">
              <a:latin typeface="Comic Sans MS"/>
              <a:cs typeface="Comic Sans MS"/>
            </a:endParaRPr>
          </a:p>
          <a:p>
            <a:pPr marL="194945">
              <a:lnSpc>
                <a:spcPct val="100000"/>
              </a:lnSpc>
            </a:pPr>
            <a:r>
              <a:rPr sz="2200" spc="-5" dirty="0">
                <a:latin typeface="Comic Sans MS"/>
                <a:cs typeface="Comic Sans MS"/>
              </a:rPr>
              <a:t>squash,</a:t>
            </a:r>
            <a:r>
              <a:rPr sz="2200" spc="3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tomatoes</a:t>
            </a:r>
            <a:r>
              <a:rPr sz="2200" spc="3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are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the</a:t>
            </a:r>
            <a:r>
              <a:rPr sz="2200" spc="-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most</a:t>
            </a:r>
            <a:r>
              <a:rPr sz="2200" spc="2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nutrient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dense.</a:t>
            </a:r>
            <a:endParaRPr sz="2200">
              <a:latin typeface="Comic Sans MS"/>
              <a:cs typeface="Comic Sans MS"/>
            </a:endParaRPr>
          </a:p>
          <a:p>
            <a:pPr marL="194945" marR="37147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200" spc="-5" dirty="0">
                <a:latin typeface="Comic Sans MS"/>
                <a:cs typeface="Comic Sans MS"/>
              </a:rPr>
              <a:t>Carrots,</a:t>
            </a:r>
            <a:r>
              <a:rPr sz="2200" spc="4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parsnips,</a:t>
            </a:r>
            <a:r>
              <a:rPr sz="2200" spc="3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winter</a:t>
            </a:r>
            <a:r>
              <a:rPr sz="2200" spc="2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squash,</a:t>
            </a:r>
            <a:r>
              <a:rPr sz="2200" spc="4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dry</a:t>
            </a:r>
            <a:r>
              <a:rPr sz="2200" spc="2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beans,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onions,</a:t>
            </a:r>
            <a:r>
              <a:rPr sz="2200" spc="4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herbs</a:t>
            </a:r>
            <a:r>
              <a:rPr sz="2200" spc="2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(dried)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and </a:t>
            </a:r>
            <a:r>
              <a:rPr sz="2200" spc="-64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potatoes</a:t>
            </a:r>
            <a:r>
              <a:rPr sz="2200" spc="3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store</a:t>
            </a:r>
            <a:r>
              <a:rPr sz="2200" spc="3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well.</a:t>
            </a:r>
            <a:endParaRPr sz="2200">
              <a:latin typeface="Comic Sans MS"/>
              <a:cs typeface="Comic Sans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0579" y="880872"/>
            <a:ext cx="2519172" cy="17023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5"/>
              </a:spcBef>
            </a:pPr>
            <a:r>
              <a:rPr spc="-75" dirty="0"/>
              <a:t>Questions</a:t>
            </a:r>
            <a:r>
              <a:rPr spc="-85" dirty="0"/>
              <a:t> </a:t>
            </a:r>
            <a:r>
              <a:rPr spc="-60" dirty="0"/>
              <a:t>and</a:t>
            </a:r>
            <a:r>
              <a:rPr spc="-125" dirty="0"/>
              <a:t> </a:t>
            </a:r>
            <a:r>
              <a:rPr spc="-75" dirty="0"/>
              <a:t>Resources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135250"/>
            <a:ext cx="23158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9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200" spc="-5" dirty="0">
                <a:latin typeface="Comic Sans MS"/>
                <a:cs typeface="Comic Sans MS"/>
              </a:rPr>
              <a:t>UVM</a:t>
            </a:r>
            <a:r>
              <a:rPr sz="2200" spc="-7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HELPLINE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1254" y="2173350"/>
            <a:ext cx="651700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u="heavy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2"/>
              </a:rPr>
              <a:t>https://www.uvm.edu/extension/mastergardener/helpline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5844" y="2522130"/>
            <a:ext cx="9584690" cy="287274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278765" indent="-266700">
              <a:lnSpc>
                <a:spcPct val="100000"/>
              </a:lnSpc>
              <a:spcBef>
                <a:spcPts val="1150"/>
              </a:spcBef>
              <a:buClr>
                <a:srgbClr val="252525"/>
              </a:buClr>
              <a:buSzPct val="115789"/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1900" u="heavy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3"/>
              </a:rPr>
              <a:t>https://www.uvm.edu/extension/mastergardener/gardening-resources</a:t>
            </a:r>
            <a:endParaRPr sz="19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22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200" u="heavy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4"/>
              </a:rPr>
              <a:t>https://extension.umaine.edu/gardening/manual/vegetables/</a:t>
            </a:r>
            <a:endParaRPr sz="22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6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200" spc="-5" dirty="0">
                <a:latin typeface="Comic Sans MS"/>
                <a:cs typeface="Comic Sans MS"/>
              </a:rPr>
              <a:t>National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Gardening</a:t>
            </a:r>
            <a:r>
              <a:rPr sz="2200" spc="1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Association</a:t>
            </a:r>
            <a:r>
              <a:rPr sz="2200" spc="50" dirty="0">
                <a:solidFill>
                  <a:srgbClr val="888452"/>
                </a:solidFill>
                <a:latin typeface="Comic Sans MS"/>
                <a:cs typeface="Comic Sans MS"/>
              </a:rPr>
              <a:t> </a:t>
            </a:r>
            <a:r>
              <a:rPr sz="2200" u="heavy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5"/>
              </a:rPr>
              <a:t>magpie@nationalgardening.org</a:t>
            </a:r>
            <a:endParaRPr sz="22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6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200" u="heavy" spc="-5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6"/>
              </a:rPr>
              <a:t>https://www.gardeningwithcharlie.com/how-to-grow-no-dig-gardening/</a:t>
            </a:r>
            <a:endParaRPr sz="22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6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</a:tabLst>
            </a:pPr>
            <a:r>
              <a:rPr sz="2200" spc="-5" dirty="0">
                <a:latin typeface="Comic Sans MS"/>
                <a:cs typeface="Comic Sans MS"/>
              </a:rPr>
              <a:t>University</a:t>
            </a:r>
            <a:r>
              <a:rPr sz="2200" spc="4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of</a:t>
            </a:r>
            <a:r>
              <a:rPr sz="2200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Iowa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and</a:t>
            </a:r>
            <a:r>
              <a:rPr sz="220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Cornell</a:t>
            </a:r>
            <a:r>
              <a:rPr sz="2200" spc="2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University</a:t>
            </a:r>
            <a:r>
              <a:rPr sz="2200" spc="4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are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excellent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online</a:t>
            </a:r>
            <a:r>
              <a:rPr sz="2200" spc="5" dirty="0">
                <a:latin typeface="Comic Sans MS"/>
                <a:cs typeface="Comic Sans MS"/>
              </a:rPr>
              <a:t> </a:t>
            </a:r>
            <a:r>
              <a:rPr sz="2200" spc="-10" dirty="0">
                <a:latin typeface="Comic Sans MS"/>
                <a:cs typeface="Comic Sans MS"/>
              </a:rPr>
              <a:t>resources</a:t>
            </a:r>
            <a:endParaRPr sz="22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1165"/>
              </a:spcBef>
              <a:buClr>
                <a:srgbClr val="252525"/>
              </a:buClr>
              <a:buFont typeface="Arial"/>
              <a:buChar char="•"/>
              <a:tabLst>
                <a:tab pos="195580" algn="l"/>
                <a:tab pos="3702050" algn="l"/>
              </a:tabLst>
            </a:pPr>
            <a:r>
              <a:rPr sz="2200" u="heavy" spc="-10" dirty="0">
                <a:solidFill>
                  <a:srgbClr val="888452"/>
                </a:solidFill>
                <a:uFill>
                  <a:solidFill>
                    <a:srgbClr val="888452"/>
                  </a:solidFill>
                </a:uFill>
                <a:latin typeface="Comic Sans MS"/>
                <a:cs typeface="Comic Sans MS"/>
                <a:hlinkClick r:id="rId7"/>
              </a:rPr>
              <a:t>love2gardenvt@gmail.com</a:t>
            </a:r>
            <a:r>
              <a:rPr sz="2200" spc="-10" dirty="0">
                <a:solidFill>
                  <a:srgbClr val="888452"/>
                </a:solidFill>
                <a:latin typeface="Comic Sans MS"/>
                <a:cs typeface="Comic Sans MS"/>
              </a:rPr>
              <a:t>	</a:t>
            </a:r>
            <a:r>
              <a:rPr sz="2200" spc="-5" dirty="0">
                <a:latin typeface="Comic Sans MS"/>
                <a:cs typeface="Comic Sans MS"/>
              </a:rPr>
              <a:t>That’s</a:t>
            </a:r>
            <a:r>
              <a:rPr sz="2200" spc="15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me!</a:t>
            </a:r>
            <a:endParaRPr sz="2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34696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6382511"/>
                  </a:lnTo>
                  <a:lnTo>
                    <a:pt x="11722608" y="6382511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BEBEBE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1855" y="374904"/>
              <a:ext cx="11448415" cy="6108700"/>
            </a:xfrm>
            <a:custGeom>
              <a:avLst/>
              <a:gdLst/>
              <a:ahLst/>
              <a:cxnLst/>
              <a:rect l="l" t="t" r="r" b="b"/>
              <a:pathLst>
                <a:path w="11448415" h="6108700">
                  <a:moveTo>
                    <a:pt x="0" y="6108192"/>
                  </a:moveTo>
                  <a:lnTo>
                    <a:pt x="11448288" y="6108192"/>
                  </a:lnTo>
                  <a:lnTo>
                    <a:pt x="11448288" y="0"/>
                  </a:lnTo>
                  <a:lnTo>
                    <a:pt x="0" y="0"/>
                  </a:lnTo>
                  <a:lnTo>
                    <a:pt x="0" y="6108192"/>
                  </a:lnTo>
                  <a:close/>
                </a:path>
              </a:pathLst>
            </a:custGeom>
            <a:ln w="63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" y="172212"/>
            <a:ext cx="3793235" cy="65135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903" y="172212"/>
            <a:ext cx="3822191" cy="65135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8579" y="172212"/>
            <a:ext cx="3799204" cy="65135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34696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6382511"/>
                  </a:lnTo>
                  <a:lnTo>
                    <a:pt x="11722608" y="6382511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BEBEBE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1855" y="374904"/>
              <a:ext cx="11448415" cy="6108700"/>
            </a:xfrm>
            <a:custGeom>
              <a:avLst/>
              <a:gdLst/>
              <a:ahLst/>
              <a:cxnLst/>
              <a:rect l="l" t="t" r="r" b="b"/>
              <a:pathLst>
                <a:path w="11448415" h="6108700">
                  <a:moveTo>
                    <a:pt x="0" y="6108192"/>
                  </a:moveTo>
                  <a:lnTo>
                    <a:pt x="11448288" y="6108192"/>
                  </a:lnTo>
                  <a:lnTo>
                    <a:pt x="11448288" y="0"/>
                  </a:lnTo>
                  <a:lnTo>
                    <a:pt x="0" y="0"/>
                  </a:lnTo>
                  <a:lnTo>
                    <a:pt x="0" y="6108192"/>
                  </a:lnTo>
                  <a:close/>
                </a:path>
              </a:pathLst>
            </a:custGeom>
            <a:ln w="63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7591" y="1267967"/>
              <a:ext cx="9577070" cy="4308475"/>
            </a:xfrm>
            <a:custGeom>
              <a:avLst/>
              <a:gdLst/>
              <a:ahLst/>
              <a:cxnLst/>
              <a:rect l="l" t="t" r="r" b="b"/>
              <a:pathLst>
                <a:path w="9577070" h="4308475">
                  <a:moveTo>
                    <a:pt x="0" y="4308348"/>
                  </a:moveTo>
                  <a:lnTo>
                    <a:pt x="9576816" y="4308348"/>
                  </a:lnTo>
                  <a:lnTo>
                    <a:pt x="9576816" y="0"/>
                  </a:lnTo>
                  <a:lnTo>
                    <a:pt x="0" y="0"/>
                  </a:lnTo>
                  <a:lnTo>
                    <a:pt x="0" y="4308348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49576" y="2171826"/>
            <a:ext cx="8305165" cy="213296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67310" marR="60325" algn="ctr">
              <a:lnSpc>
                <a:spcPts val="3180"/>
              </a:lnSpc>
              <a:spcBef>
                <a:spcPts val="760"/>
              </a:spcBef>
              <a:tabLst>
                <a:tab pos="1243965" algn="l"/>
              </a:tabLst>
            </a:pP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29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L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OV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04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O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F</a:t>
            </a:r>
            <a:r>
              <a:rPr sz="3200" spc="-21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GA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RD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G</a:t>
            </a:r>
            <a:r>
              <a:rPr sz="3200" spc="-24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r>
              <a:rPr sz="3200" spc="-20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A</a:t>
            </a:r>
            <a:r>
              <a:rPr sz="3200" spc="-204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SEE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D</a:t>
            </a:r>
            <a:r>
              <a:rPr sz="3200" spc="-24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HA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24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ON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C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  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SOW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N	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V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r>
              <a:rPr sz="3200" spc="-23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D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endParaRPr sz="3200">
              <a:latin typeface="Monotype Corsiva"/>
              <a:cs typeface="Monotype Corsiva"/>
            </a:endParaRPr>
          </a:p>
          <a:p>
            <a:pPr marL="12700" marR="5080" algn="ctr">
              <a:lnSpc>
                <a:spcPts val="3180"/>
              </a:lnSpc>
              <a:spcBef>
                <a:spcPts val="15"/>
              </a:spcBef>
            </a:pP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B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U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22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G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ROW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r>
              <a:rPr sz="3200" spc="-22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O</a:t>
            </a:r>
            <a:r>
              <a:rPr sz="3200" spc="-21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29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ND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U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G</a:t>
            </a:r>
            <a:r>
              <a:rPr sz="3200" spc="-24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HA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PP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r>
              <a:rPr sz="3200" spc="-23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HA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T  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H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29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L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OV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04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O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F</a:t>
            </a:r>
            <a:r>
              <a:rPr sz="3200" spc="-210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GA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RD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N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G</a:t>
            </a:r>
            <a:r>
              <a:rPr sz="3200" spc="-245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G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I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V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S</a:t>
            </a:r>
            <a:endParaRPr sz="3200">
              <a:latin typeface="Monotype Corsiva"/>
              <a:cs typeface="Monotype Corsiva"/>
            </a:endParaRPr>
          </a:p>
          <a:p>
            <a:pPr marL="75565" algn="ctr">
              <a:lnSpc>
                <a:spcPts val="3195"/>
              </a:lnSpc>
            </a:pP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GE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</a:t>
            </a:r>
            <a:r>
              <a:rPr sz="3200" spc="-90" dirty="0">
                <a:solidFill>
                  <a:srgbClr val="FFFFFF"/>
                </a:solidFill>
                <a:latin typeface="Monotype Corsiva"/>
                <a:cs typeface="Monotype Corsiva"/>
              </a:rPr>
              <a:t>T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R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U</a:t>
            </a:r>
            <a:r>
              <a:rPr sz="3200" spc="-110" dirty="0">
                <a:solidFill>
                  <a:srgbClr val="FFFFFF"/>
                </a:solidFill>
                <a:latin typeface="Monotype Corsiva"/>
                <a:cs typeface="Monotype Corsiva"/>
              </a:rPr>
              <a:t>D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E</a:t>
            </a:r>
            <a:r>
              <a:rPr sz="3200" spc="-229" dirty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JE</a:t>
            </a:r>
            <a:r>
              <a:rPr sz="3200" spc="-100" dirty="0">
                <a:solidFill>
                  <a:srgbClr val="FFFFFF"/>
                </a:solidFill>
                <a:latin typeface="Monotype Corsiva"/>
                <a:cs typeface="Monotype Corsiva"/>
              </a:rPr>
              <a:t>K</a:t>
            </a:r>
            <a:r>
              <a:rPr sz="3200" spc="-105" dirty="0">
                <a:solidFill>
                  <a:srgbClr val="FFFFFF"/>
                </a:solidFill>
                <a:latin typeface="Monotype Corsiva"/>
                <a:cs typeface="Monotype Corsiva"/>
              </a:rPr>
              <a:t>Y</a:t>
            </a:r>
            <a:r>
              <a:rPr sz="3200" spc="-95" dirty="0">
                <a:solidFill>
                  <a:srgbClr val="FFFFFF"/>
                </a:solidFill>
                <a:latin typeface="Monotype Corsiva"/>
                <a:cs typeface="Monotype Corsiva"/>
              </a:rPr>
              <a:t>L</a:t>
            </a:r>
            <a:r>
              <a:rPr sz="3200" dirty="0">
                <a:solidFill>
                  <a:srgbClr val="FFFFFF"/>
                </a:solidFill>
                <a:latin typeface="Monotype Corsiva"/>
                <a:cs typeface="Monotype Corsiva"/>
              </a:rPr>
              <a:t>L</a:t>
            </a:r>
            <a:endParaRPr sz="3200">
              <a:latin typeface="Monotype Corsiva"/>
              <a:cs typeface="Monotype Corsiv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7800" y="1411224"/>
            <a:ext cx="9296400" cy="4036060"/>
          </a:xfrm>
          <a:custGeom>
            <a:avLst/>
            <a:gdLst/>
            <a:ahLst/>
            <a:cxnLst/>
            <a:rect l="l" t="t" r="r" b="b"/>
            <a:pathLst>
              <a:path w="9296400" h="4036060">
                <a:moveTo>
                  <a:pt x="0" y="4035552"/>
                </a:moveTo>
                <a:lnTo>
                  <a:pt x="9296400" y="4035552"/>
                </a:lnTo>
                <a:lnTo>
                  <a:pt x="9296400" y="0"/>
                </a:lnTo>
                <a:lnTo>
                  <a:pt x="0" y="0"/>
                </a:lnTo>
                <a:lnTo>
                  <a:pt x="0" y="4035552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4146" y="770382"/>
            <a:ext cx="5293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/>
              <a:t>W</a:t>
            </a:r>
            <a:r>
              <a:rPr sz="2400" spc="-70" dirty="0"/>
              <a:t>he</a:t>
            </a:r>
            <a:r>
              <a:rPr sz="2400" spc="-75" dirty="0"/>
              <a:t>r</a:t>
            </a:r>
            <a:r>
              <a:rPr sz="2400" dirty="0"/>
              <a:t>e</a:t>
            </a:r>
            <a:r>
              <a:rPr sz="2400" spc="-150" dirty="0"/>
              <a:t> </a:t>
            </a:r>
            <a:r>
              <a:rPr sz="2400" spc="-70" dirty="0"/>
              <a:t>O</a:t>
            </a:r>
            <a:r>
              <a:rPr sz="2400" dirty="0"/>
              <a:t>h</a:t>
            </a:r>
            <a:r>
              <a:rPr sz="2400" spc="-150" dirty="0"/>
              <a:t> </a:t>
            </a:r>
            <a:r>
              <a:rPr sz="2400" spc="-75" dirty="0"/>
              <a:t>W</a:t>
            </a:r>
            <a:r>
              <a:rPr sz="2400" spc="-70" dirty="0"/>
              <a:t>he</a:t>
            </a:r>
            <a:r>
              <a:rPr sz="2400" spc="-75" dirty="0"/>
              <a:t>r</a:t>
            </a:r>
            <a:r>
              <a:rPr sz="2400" dirty="0"/>
              <a:t>e</a:t>
            </a:r>
            <a:r>
              <a:rPr sz="2400" spc="-150" dirty="0"/>
              <a:t> </a:t>
            </a:r>
            <a:r>
              <a:rPr sz="2400" spc="-70" dirty="0"/>
              <a:t>w</a:t>
            </a:r>
            <a:r>
              <a:rPr sz="2400" spc="-75" dirty="0"/>
              <a:t>i</a:t>
            </a:r>
            <a:r>
              <a:rPr sz="2400" spc="-70" dirty="0"/>
              <a:t>l</a:t>
            </a:r>
            <a:r>
              <a:rPr sz="2400" dirty="0"/>
              <a:t>l</a:t>
            </a:r>
            <a:r>
              <a:rPr sz="2400" spc="-140" dirty="0"/>
              <a:t> </a:t>
            </a:r>
            <a:r>
              <a:rPr sz="2400" spc="-80" dirty="0"/>
              <a:t>m</a:t>
            </a:r>
            <a:r>
              <a:rPr sz="2400" dirty="0"/>
              <a:t>y</a:t>
            </a:r>
            <a:r>
              <a:rPr sz="2400" spc="-145" dirty="0"/>
              <a:t> </a:t>
            </a:r>
            <a:r>
              <a:rPr sz="2400" spc="-75" dirty="0"/>
              <a:t>g</a:t>
            </a:r>
            <a:r>
              <a:rPr sz="2400" spc="-80" dirty="0"/>
              <a:t>a</a:t>
            </a:r>
            <a:r>
              <a:rPr sz="2400" spc="-75" dirty="0"/>
              <a:t>r</a:t>
            </a:r>
            <a:r>
              <a:rPr sz="2400" spc="-80" dirty="0"/>
              <a:t>d</a:t>
            </a:r>
            <a:r>
              <a:rPr sz="2400" spc="-70" dirty="0"/>
              <a:t>e</a:t>
            </a:r>
            <a:r>
              <a:rPr sz="2400" dirty="0"/>
              <a:t>n</a:t>
            </a:r>
            <a:r>
              <a:rPr sz="2400" spc="-130" dirty="0"/>
              <a:t> </a:t>
            </a:r>
            <a:r>
              <a:rPr sz="2400" spc="-75" dirty="0"/>
              <a:t>gro</a:t>
            </a:r>
            <a:r>
              <a:rPr sz="2400" spc="-70" dirty="0"/>
              <a:t>w</a:t>
            </a:r>
            <a:r>
              <a:rPr sz="2400" dirty="0"/>
              <a:t>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145844" y="1428445"/>
            <a:ext cx="9092565" cy="354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1055" algn="ctr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252525"/>
                </a:solidFill>
                <a:latin typeface="Comic Sans MS"/>
                <a:cs typeface="Comic Sans MS"/>
              </a:rPr>
              <a:t>It’s</a:t>
            </a:r>
            <a:r>
              <a:rPr sz="2400" spc="-13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400" spc="-50" dirty="0">
                <a:solidFill>
                  <a:srgbClr val="252525"/>
                </a:solidFill>
                <a:latin typeface="Comic Sans MS"/>
                <a:cs typeface="Comic Sans MS"/>
              </a:rPr>
              <a:t>all</a:t>
            </a:r>
            <a:r>
              <a:rPr sz="2400" spc="-13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400" spc="-60" dirty="0">
                <a:solidFill>
                  <a:srgbClr val="252525"/>
                </a:solidFill>
                <a:latin typeface="Comic Sans MS"/>
                <a:cs typeface="Comic Sans MS"/>
              </a:rPr>
              <a:t>about</a:t>
            </a:r>
            <a:r>
              <a:rPr sz="2400" spc="-13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400" spc="-70" dirty="0">
                <a:solidFill>
                  <a:srgbClr val="252525"/>
                </a:solidFill>
                <a:latin typeface="Comic Sans MS"/>
                <a:cs typeface="Comic Sans MS"/>
              </a:rPr>
              <a:t>Location,</a:t>
            </a:r>
            <a:r>
              <a:rPr sz="2400" spc="-120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400" spc="-70" dirty="0">
                <a:solidFill>
                  <a:srgbClr val="252525"/>
                </a:solidFill>
                <a:latin typeface="Comic Sans MS"/>
                <a:cs typeface="Comic Sans MS"/>
              </a:rPr>
              <a:t>Location,</a:t>
            </a:r>
            <a:r>
              <a:rPr sz="2400" spc="-105" dirty="0">
                <a:solidFill>
                  <a:srgbClr val="252525"/>
                </a:solidFill>
                <a:latin typeface="Comic Sans MS"/>
                <a:cs typeface="Comic Sans MS"/>
              </a:rPr>
              <a:t> </a:t>
            </a:r>
            <a:r>
              <a:rPr sz="2400" spc="-70" dirty="0">
                <a:solidFill>
                  <a:srgbClr val="252525"/>
                </a:solidFill>
                <a:latin typeface="Comic Sans MS"/>
                <a:cs typeface="Comic Sans MS"/>
              </a:rPr>
              <a:t>Location!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5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2400" spc="-5" dirty="0">
                <a:latin typeface="Comic Sans MS"/>
                <a:cs typeface="Comic Sans MS"/>
              </a:rPr>
              <a:t>Choosing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site</a:t>
            </a:r>
            <a:endParaRPr sz="2400">
              <a:latin typeface="Comic Sans MS"/>
              <a:cs typeface="Comic Sans MS"/>
            </a:endParaRPr>
          </a:p>
          <a:p>
            <a:pPr marL="1017905" lvl="1" indent="-183515">
              <a:lnSpc>
                <a:spcPct val="100000"/>
              </a:lnSpc>
              <a:spcBef>
                <a:spcPts val="795"/>
              </a:spcBef>
              <a:buClr>
                <a:srgbClr val="252525"/>
              </a:buClr>
              <a:buFont typeface="Arial"/>
              <a:buChar char="◦"/>
              <a:tabLst>
                <a:tab pos="1018540" algn="l"/>
              </a:tabLst>
            </a:pPr>
            <a:r>
              <a:rPr sz="2100" spc="-5" dirty="0">
                <a:latin typeface="Comic Sans MS"/>
                <a:cs typeface="Comic Sans MS"/>
              </a:rPr>
              <a:t>Sunlight</a:t>
            </a:r>
            <a:r>
              <a:rPr sz="2100" spc="-2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–</a:t>
            </a:r>
            <a:r>
              <a:rPr sz="2100" spc="-2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6</a:t>
            </a:r>
            <a:r>
              <a:rPr sz="2100" spc="5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to</a:t>
            </a:r>
            <a:r>
              <a:rPr sz="2100" spc="-15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8</a:t>
            </a:r>
            <a:r>
              <a:rPr sz="2100" spc="-1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hours</a:t>
            </a:r>
            <a:r>
              <a:rPr sz="2100" spc="-1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a</a:t>
            </a:r>
            <a:r>
              <a:rPr sz="2100" spc="-5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day</a:t>
            </a:r>
            <a:endParaRPr sz="2100">
              <a:latin typeface="Comic Sans MS"/>
              <a:cs typeface="Comic Sans MS"/>
            </a:endParaRPr>
          </a:p>
          <a:p>
            <a:pPr marL="1017905" lvl="1" indent="-183515">
              <a:lnSpc>
                <a:spcPct val="100000"/>
              </a:lnSpc>
              <a:spcBef>
                <a:spcPts val="755"/>
              </a:spcBef>
              <a:buClr>
                <a:srgbClr val="252525"/>
              </a:buClr>
              <a:buFont typeface="Arial"/>
              <a:buChar char="◦"/>
              <a:tabLst>
                <a:tab pos="1018540" algn="l"/>
              </a:tabLst>
            </a:pPr>
            <a:r>
              <a:rPr sz="2100" spc="-5" dirty="0">
                <a:latin typeface="Comic Sans MS"/>
                <a:cs typeface="Comic Sans MS"/>
              </a:rPr>
              <a:t>Soil</a:t>
            </a:r>
            <a:r>
              <a:rPr sz="2100" spc="-3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– </a:t>
            </a:r>
            <a:r>
              <a:rPr sz="2100" spc="-5" dirty="0">
                <a:latin typeface="Comic Sans MS"/>
                <a:cs typeface="Comic Sans MS"/>
              </a:rPr>
              <a:t>well</a:t>
            </a:r>
            <a:r>
              <a:rPr sz="2100" spc="-20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drained</a:t>
            </a:r>
            <a:r>
              <a:rPr sz="2100" spc="-15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fertile</a:t>
            </a:r>
            <a:r>
              <a:rPr sz="2100" spc="-10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soil</a:t>
            </a:r>
            <a:endParaRPr sz="2100">
              <a:latin typeface="Comic Sans MS"/>
              <a:cs typeface="Comic Sans MS"/>
            </a:endParaRPr>
          </a:p>
          <a:p>
            <a:pPr marL="1152525" marR="989965" lvl="1" indent="-317500">
              <a:lnSpc>
                <a:spcPts val="3279"/>
              </a:lnSpc>
              <a:spcBef>
                <a:spcPts val="220"/>
              </a:spcBef>
              <a:buClr>
                <a:srgbClr val="252525"/>
              </a:buClr>
              <a:buFont typeface="Arial"/>
              <a:buChar char="◦"/>
              <a:tabLst>
                <a:tab pos="1018540" algn="l"/>
              </a:tabLst>
            </a:pPr>
            <a:r>
              <a:rPr sz="2100" spc="-5" dirty="0">
                <a:latin typeface="Comic Sans MS"/>
                <a:cs typeface="Comic Sans MS"/>
              </a:rPr>
              <a:t>Surrounding vegetation </a:t>
            </a:r>
            <a:r>
              <a:rPr sz="2100" dirty="0">
                <a:latin typeface="Comic Sans MS"/>
                <a:cs typeface="Comic Sans MS"/>
              </a:rPr>
              <a:t>– Trees and shrubs compete </a:t>
            </a:r>
            <a:r>
              <a:rPr sz="2100" spc="-5" dirty="0">
                <a:latin typeface="Comic Sans MS"/>
                <a:cs typeface="Comic Sans MS"/>
              </a:rPr>
              <a:t>with </a:t>
            </a:r>
            <a:r>
              <a:rPr sz="2100" spc="-615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moisture</a:t>
            </a:r>
            <a:r>
              <a:rPr sz="2100" dirty="0">
                <a:latin typeface="Comic Sans MS"/>
                <a:cs typeface="Comic Sans MS"/>
              </a:rPr>
              <a:t> and</a:t>
            </a:r>
            <a:r>
              <a:rPr sz="2100" spc="-5" dirty="0">
                <a:latin typeface="Comic Sans MS"/>
                <a:cs typeface="Comic Sans MS"/>
              </a:rPr>
              <a:t> nutrients</a:t>
            </a:r>
            <a:endParaRPr sz="2100">
              <a:latin typeface="Comic Sans MS"/>
              <a:cs typeface="Comic Sans MS"/>
            </a:endParaRPr>
          </a:p>
          <a:p>
            <a:pPr marL="1017905" lvl="1" indent="-183515">
              <a:lnSpc>
                <a:spcPct val="100000"/>
              </a:lnSpc>
              <a:spcBef>
                <a:spcPts val="520"/>
              </a:spcBef>
              <a:buClr>
                <a:srgbClr val="252525"/>
              </a:buClr>
              <a:buFont typeface="Arial"/>
              <a:buChar char="◦"/>
              <a:tabLst>
                <a:tab pos="1018540" algn="l"/>
              </a:tabLst>
            </a:pPr>
            <a:r>
              <a:rPr sz="2100" dirty="0">
                <a:latin typeface="Comic Sans MS"/>
                <a:cs typeface="Comic Sans MS"/>
              </a:rPr>
              <a:t>Convenience</a:t>
            </a:r>
            <a:r>
              <a:rPr sz="2100" spc="-3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– Water</a:t>
            </a:r>
            <a:r>
              <a:rPr sz="2100" spc="-5" dirty="0">
                <a:latin typeface="Comic Sans MS"/>
                <a:cs typeface="Comic Sans MS"/>
              </a:rPr>
              <a:t> source, </a:t>
            </a:r>
            <a:r>
              <a:rPr sz="2100" dirty="0">
                <a:latin typeface="Comic Sans MS"/>
                <a:cs typeface="Comic Sans MS"/>
              </a:rPr>
              <a:t>ease</a:t>
            </a:r>
            <a:r>
              <a:rPr sz="2100" spc="-2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of</a:t>
            </a:r>
            <a:r>
              <a:rPr sz="2100" spc="-5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maintenance</a:t>
            </a:r>
            <a:r>
              <a:rPr sz="2100" spc="-30" dirty="0">
                <a:latin typeface="Comic Sans MS"/>
                <a:cs typeface="Comic Sans MS"/>
              </a:rPr>
              <a:t> </a:t>
            </a:r>
            <a:r>
              <a:rPr sz="2100" dirty="0">
                <a:latin typeface="Comic Sans MS"/>
                <a:cs typeface="Comic Sans MS"/>
              </a:rPr>
              <a:t>and</a:t>
            </a:r>
            <a:r>
              <a:rPr sz="2100" spc="-20" dirty="0">
                <a:latin typeface="Comic Sans MS"/>
                <a:cs typeface="Comic Sans MS"/>
              </a:rPr>
              <a:t> </a:t>
            </a:r>
            <a:r>
              <a:rPr sz="2100" spc="-5" dirty="0">
                <a:latin typeface="Comic Sans MS"/>
                <a:cs typeface="Comic Sans MS"/>
              </a:rPr>
              <a:t>harvesting</a:t>
            </a:r>
            <a:endParaRPr sz="2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93179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21780" y="254508"/>
            <a:ext cx="5341620" cy="6362700"/>
            <a:chOff x="6621780" y="254508"/>
            <a:chExt cx="5341620" cy="6362700"/>
          </a:xfrm>
        </p:grpSpPr>
        <p:sp>
          <p:nvSpPr>
            <p:cNvPr id="4" name="object 4"/>
            <p:cNvSpPr/>
            <p:nvPr/>
          </p:nvSpPr>
          <p:spPr>
            <a:xfrm>
              <a:off x="6621780" y="254508"/>
              <a:ext cx="5341620" cy="6362700"/>
            </a:xfrm>
            <a:custGeom>
              <a:avLst/>
              <a:gdLst/>
              <a:ahLst/>
              <a:cxnLst/>
              <a:rect l="l" t="t" r="r" b="b"/>
              <a:pathLst>
                <a:path w="5341620" h="6362700">
                  <a:moveTo>
                    <a:pt x="5341620" y="0"/>
                  </a:moveTo>
                  <a:lnTo>
                    <a:pt x="0" y="0"/>
                  </a:lnTo>
                  <a:lnTo>
                    <a:pt x="0" y="6362700"/>
                  </a:lnTo>
                  <a:lnTo>
                    <a:pt x="5341620" y="6362700"/>
                  </a:lnTo>
                  <a:lnTo>
                    <a:pt x="5341620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69608" y="393192"/>
              <a:ext cx="5017135" cy="6035040"/>
            </a:xfrm>
            <a:custGeom>
              <a:avLst/>
              <a:gdLst/>
              <a:ahLst/>
              <a:cxnLst/>
              <a:rect l="l" t="t" r="r" b="b"/>
              <a:pathLst>
                <a:path w="5017134" h="6035040">
                  <a:moveTo>
                    <a:pt x="0" y="6035039"/>
                  </a:moveTo>
                  <a:lnTo>
                    <a:pt x="5017008" y="6035039"/>
                  </a:lnTo>
                  <a:lnTo>
                    <a:pt x="5017008" y="0"/>
                  </a:lnTo>
                  <a:lnTo>
                    <a:pt x="0" y="0"/>
                  </a:lnTo>
                  <a:lnTo>
                    <a:pt x="0" y="6035039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47864" y="1062685"/>
            <a:ext cx="35242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75" dirty="0"/>
              <a:t>S</a:t>
            </a:r>
            <a:r>
              <a:rPr sz="2800" spc="-80" dirty="0"/>
              <a:t>un</a:t>
            </a:r>
            <a:r>
              <a:rPr sz="2800" spc="-75" dirty="0"/>
              <a:t>l</a:t>
            </a:r>
            <a:r>
              <a:rPr sz="2800" spc="-80" dirty="0"/>
              <a:t>i</a:t>
            </a:r>
            <a:r>
              <a:rPr sz="2800" spc="-75" dirty="0"/>
              <a:t>gh</a:t>
            </a:r>
            <a:r>
              <a:rPr sz="2800" spc="-5" dirty="0"/>
              <a:t>t</a:t>
            </a:r>
            <a:r>
              <a:rPr sz="2800" spc="-135" dirty="0"/>
              <a:t> </a:t>
            </a:r>
            <a:r>
              <a:rPr sz="2800" spc="-80" dirty="0"/>
              <a:t>i</a:t>
            </a:r>
            <a:r>
              <a:rPr sz="2800" spc="-5" dirty="0"/>
              <a:t>n</a:t>
            </a:r>
            <a:r>
              <a:rPr sz="2800" spc="-125" dirty="0"/>
              <a:t> </a:t>
            </a:r>
            <a:r>
              <a:rPr sz="2800" spc="-75" dirty="0"/>
              <a:t>th</a:t>
            </a:r>
            <a:r>
              <a:rPr sz="2800" spc="-5" dirty="0"/>
              <a:t>e</a:t>
            </a:r>
            <a:r>
              <a:rPr sz="2800" spc="-120" dirty="0"/>
              <a:t> </a:t>
            </a:r>
            <a:r>
              <a:rPr sz="2800" spc="-75" dirty="0"/>
              <a:t>g</a:t>
            </a:r>
            <a:r>
              <a:rPr sz="2800" spc="-80" dirty="0"/>
              <a:t>ar</a:t>
            </a:r>
            <a:r>
              <a:rPr sz="2800" spc="-75" dirty="0"/>
              <a:t>de</a:t>
            </a:r>
            <a:r>
              <a:rPr sz="2800" spc="-5" dirty="0"/>
              <a:t>n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7143750" y="2601595"/>
            <a:ext cx="4008754" cy="3180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marR="325755" indent="-643890">
              <a:lnSpc>
                <a:spcPct val="100000"/>
              </a:lnSpc>
              <a:spcBef>
                <a:spcPts val="100"/>
              </a:spcBef>
              <a:tabLst>
                <a:tab pos="1677035" algn="l"/>
              </a:tabLst>
            </a:pPr>
            <a:r>
              <a:rPr sz="2400" spc="-5" dirty="0">
                <a:latin typeface="Comic Sans MS"/>
                <a:cs typeface="Comic Sans MS"/>
              </a:rPr>
              <a:t>6+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hours	of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full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sun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for </a:t>
            </a:r>
            <a:r>
              <a:rPr sz="2400" spc="-7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warm</a:t>
            </a:r>
            <a:r>
              <a:rPr sz="2400" spc="-4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season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crops</a:t>
            </a:r>
            <a:endParaRPr sz="2400">
              <a:latin typeface="Comic Sans MS"/>
              <a:cs typeface="Comic Sans MS"/>
            </a:endParaRPr>
          </a:p>
          <a:p>
            <a:pPr marL="927100" marR="5080" indent="-643890">
              <a:lnSpc>
                <a:spcPct val="100000"/>
              </a:lnSpc>
              <a:spcBef>
                <a:spcPts val="900"/>
              </a:spcBef>
            </a:pPr>
            <a:r>
              <a:rPr sz="2400" spc="-5" dirty="0">
                <a:latin typeface="Comic Sans MS"/>
                <a:cs typeface="Comic Sans MS"/>
              </a:rPr>
              <a:t>4-6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hours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full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sun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for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cool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season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crops</a:t>
            </a:r>
            <a:endParaRPr sz="2400">
              <a:latin typeface="Comic Sans MS"/>
              <a:cs typeface="Comic Sans MS"/>
            </a:endParaRPr>
          </a:p>
          <a:p>
            <a:pPr marL="12700" marR="15240" indent="362585">
              <a:lnSpc>
                <a:spcPct val="100000"/>
              </a:lnSpc>
              <a:spcBef>
                <a:spcPts val="900"/>
              </a:spcBef>
            </a:pPr>
            <a:r>
              <a:rPr sz="2400" spc="-5" dirty="0">
                <a:latin typeface="Comic Sans MS"/>
                <a:cs typeface="Comic Sans MS"/>
              </a:rPr>
              <a:t>Note the position </a:t>
            </a:r>
            <a:r>
              <a:rPr sz="2400" dirty="0">
                <a:latin typeface="Comic Sans MS"/>
                <a:cs typeface="Comic Sans MS"/>
              </a:rPr>
              <a:t>of the 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sun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how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it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might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change </a:t>
            </a:r>
            <a:r>
              <a:rPr sz="2400" spc="-7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over </a:t>
            </a:r>
            <a:r>
              <a:rPr sz="2400" spc="-5" dirty="0">
                <a:latin typeface="Comic Sans MS"/>
                <a:cs typeface="Comic Sans MS"/>
              </a:rPr>
              <a:t>the </a:t>
            </a:r>
            <a:r>
              <a:rPr sz="2400" dirty="0">
                <a:latin typeface="Comic Sans MS"/>
                <a:cs typeface="Comic Sans MS"/>
              </a:rPr>
              <a:t>course of </a:t>
            </a:r>
            <a:r>
              <a:rPr sz="2400" spc="-5" dirty="0">
                <a:latin typeface="Comic Sans MS"/>
                <a:cs typeface="Comic Sans MS"/>
              </a:rPr>
              <a:t>the </a:t>
            </a:r>
            <a:r>
              <a:rPr sz="2400" dirty="0">
                <a:latin typeface="Comic Sans MS"/>
                <a:cs typeface="Comic Sans MS"/>
              </a:rPr>
              <a:t> growing</a:t>
            </a:r>
            <a:r>
              <a:rPr sz="2400" spc="-5" dirty="0">
                <a:latin typeface="Comic Sans MS"/>
                <a:cs typeface="Comic Sans MS"/>
              </a:rPr>
              <a:t> season.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9090" y="991057"/>
            <a:ext cx="39027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0" dirty="0"/>
              <a:t>Soil</a:t>
            </a:r>
            <a:r>
              <a:rPr sz="3600" spc="-145" dirty="0"/>
              <a:t> </a:t>
            </a:r>
            <a:r>
              <a:rPr sz="3600" spc="-50" dirty="0"/>
              <a:t>and</a:t>
            </a:r>
            <a:r>
              <a:rPr sz="3600" spc="-170" dirty="0"/>
              <a:t> </a:t>
            </a:r>
            <a:r>
              <a:rPr sz="3600" spc="-60" dirty="0"/>
              <a:t>Soil</a:t>
            </a:r>
            <a:r>
              <a:rPr sz="3600" spc="-145" dirty="0"/>
              <a:t> </a:t>
            </a:r>
            <a:r>
              <a:rPr sz="3600" spc="-65" dirty="0"/>
              <a:t>Types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145844" y="2333370"/>
            <a:ext cx="9840595" cy="287083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253365" indent="913765" algn="just">
              <a:lnSpc>
                <a:spcPts val="1400"/>
              </a:lnSpc>
              <a:spcBef>
                <a:spcPts val="275"/>
              </a:spcBef>
            </a:pPr>
            <a:r>
              <a:rPr sz="1300" spc="-5" dirty="0">
                <a:latin typeface="Comic Sans MS"/>
                <a:cs typeface="Comic Sans MS"/>
              </a:rPr>
              <a:t>Soil is </a:t>
            </a:r>
            <a:r>
              <a:rPr sz="1300" spc="-10" dirty="0">
                <a:latin typeface="Comic Sans MS"/>
                <a:cs typeface="Comic Sans MS"/>
              </a:rPr>
              <a:t>formed when rock </a:t>
            </a:r>
            <a:r>
              <a:rPr sz="1300" spc="-5" dirty="0">
                <a:latin typeface="Comic Sans MS"/>
                <a:cs typeface="Comic Sans MS"/>
              </a:rPr>
              <a:t>is </a:t>
            </a:r>
            <a:r>
              <a:rPr sz="1300" spc="-10" dirty="0">
                <a:latin typeface="Comic Sans MS"/>
                <a:cs typeface="Comic Sans MS"/>
              </a:rPr>
              <a:t>broken </a:t>
            </a:r>
            <a:r>
              <a:rPr sz="1300" spc="-5" dirty="0">
                <a:latin typeface="Comic Sans MS"/>
                <a:cs typeface="Comic Sans MS"/>
              </a:rPr>
              <a:t>down by </a:t>
            </a:r>
            <a:r>
              <a:rPr sz="1300" spc="-10" dirty="0">
                <a:latin typeface="Comic Sans MS"/>
                <a:cs typeface="Comic Sans MS"/>
              </a:rPr>
              <a:t>climate </a:t>
            </a:r>
            <a:r>
              <a:rPr sz="1300" spc="-5" dirty="0">
                <a:latin typeface="Comic Sans MS"/>
                <a:cs typeface="Comic Sans MS"/>
              </a:rPr>
              <a:t>and vegetation over a period of </a:t>
            </a:r>
            <a:r>
              <a:rPr sz="1300" spc="-10" dirty="0">
                <a:latin typeface="Comic Sans MS"/>
                <a:cs typeface="Comic Sans MS"/>
              </a:rPr>
              <a:t>time.</a:t>
            </a:r>
            <a:r>
              <a:rPr sz="1300" spc="-5" dirty="0">
                <a:latin typeface="Comic Sans MS"/>
                <a:cs typeface="Comic Sans MS"/>
              </a:rPr>
              <a:t> Soil is weathered </a:t>
            </a:r>
            <a:r>
              <a:rPr sz="1300" spc="-10" dirty="0">
                <a:latin typeface="Comic Sans MS"/>
                <a:cs typeface="Comic Sans MS"/>
              </a:rPr>
              <a:t>rock </a:t>
            </a:r>
            <a:r>
              <a:rPr sz="1300" spc="-5" dirty="0">
                <a:latin typeface="Comic Sans MS"/>
                <a:cs typeface="Comic Sans MS"/>
              </a:rPr>
              <a:t> fragments and </a:t>
            </a:r>
            <a:r>
              <a:rPr sz="1300" spc="-10" dirty="0">
                <a:latin typeface="Comic Sans MS"/>
                <a:cs typeface="Comic Sans MS"/>
              </a:rPr>
              <a:t>decaying remains </a:t>
            </a:r>
            <a:r>
              <a:rPr sz="1300" spc="-5" dirty="0">
                <a:latin typeface="Comic Sans MS"/>
                <a:cs typeface="Comic Sans MS"/>
              </a:rPr>
              <a:t>of plants and animals also </a:t>
            </a:r>
            <a:r>
              <a:rPr sz="1300" spc="-10" dirty="0">
                <a:latin typeface="Comic Sans MS"/>
                <a:cs typeface="Comic Sans MS"/>
              </a:rPr>
              <a:t>known </a:t>
            </a:r>
            <a:r>
              <a:rPr sz="1300" spc="-5" dirty="0">
                <a:latin typeface="Comic Sans MS"/>
                <a:cs typeface="Comic Sans MS"/>
              </a:rPr>
              <a:t>as organic </a:t>
            </a:r>
            <a:r>
              <a:rPr sz="1300" spc="-10" dirty="0">
                <a:latin typeface="Comic Sans MS"/>
                <a:cs typeface="Comic Sans MS"/>
              </a:rPr>
              <a:t>matter (OM). </a:t>
            </a:r>
            <a:r>
              <a:rPr sz="1300" spc="-5" dirty="0">
                <a:latin typeface="Comic Sans MS"/>
                <a:cs typeface="Comic Sans MS"/>
              </a:rPr>
              <a:t>It contains </a:t>
            </a:r>
            <a:r>
              <a:rPr sz="1300" spc="-10" dirty="0">
                <a:latin typeface="Comic Sans MS"/>
                <a:cs typeface="Comic Sans MS"/>
              </a:rPr>
              <a:t>varying </a:t>
            </a:r>
            <a:r>
              <a:rPr sz="1300" spc="-5" dirty="0">
                <a:latin typeface="Comic Sans MS"/>
                <a:cs typeface="Comic Sans MS"/>
              </a:rPr>
              <a:t>amounts of </a:t>
            </a:r>
            <a:r>
              <a:rPr sz="1300" spc="-10" dirty="0">
                <a:latin typeface="Comic Sans MS"/>
                <a:cs typeface="Comic Sans MS"/>
              </a:rPr>
              <a:t>air, </a:t>
            </a:r>
            <a:r>
              <a:rPr sz="1300" spc="-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water,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micro-organisms</a:t>
            </a:r>
            <a:r>
              <a:rPr sz="1300" spc="4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furnishes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mechanical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support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nutrients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for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growing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plants.</a:t>
            </a:r>
            <a:endParaRPr sz="13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1300" spc="-5" dirty="0">
                <a:latin typeface="Comic Sans MS"/>
                <a:cs typeface="Comic Sans MS"/>
              </a:rPr>
              <a:t>Soil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types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are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defined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by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texture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of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soil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or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fineness/coarseness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of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mineral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particles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in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soil.</a:t>
            </a:r>
            <a:endParaRPr sz="1300">
              <a:latin typeface="Comic Sans MS"/>
              <a:cs typeface="Comic Sans MS"/>
            </a:endParaRPr>
          </a:p>
          <a:p>
            <a:pPr marL="194945" indent="-182880">
              <a:lnSpc>
                <a:spcPct val="100000"/>
              </a:lnSpc>
              <a:spcBef>
                <a:spcPts val="74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1300" spc="-5" dirty="0">
                <a:latin typeface="Comic Sans MS"/>
                <a:cs typeface="Comic Sans MS"/>
              </a:rPr>
              <a:t>Sand </a:t>
            </a:r>
            <a:r>
              <a:rPr sz="1300" spc="-10" dirty="0">
                <a:latin typeface="Comic Sans MS"/>
                <a:cs typeface="Comic Sans MS"/>
              </a:rPr>
              <a:t>has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coarser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mineral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particles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 </a:t>
            </a:r>
            <a:r>
              <a:rPr sz="1300" spc="-10" dirty="0">
                <a:latin typeface="Comic Sans MS"/>
                <a:cs typeface="Comic Sans MS"/>
              </a:rPr>
              <a:t>feels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rough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when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rubbed</a:t>
            </a:r>
            <a:r>
              <a:rPr sz="1300" spc="3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between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he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thumb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 fingers.</a:t>
            </a:r>
            <a:endParaRPr sz="1300">
              <a:latin typeface="Comic Sans MS"/>
              <a:cs typeface="Comic Sans MS"/>
            </a:endParaRPr>
          </a:p>
          <a:p>
            <a:pPr marL="194945" marR="5080" indent="-182880">
              <a:lnSpc>
                <a:spcPts val="1400"/>
              </a:lnSpc>
              <a:spcBef>
                <a:spcPts val="92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1300" spc="-5" dirty="0">
                <a:latin typeface="Comic Sans MS"/>
                <a:cs typeface="Comic Sans MS"/>
              </a:rPr>
              <a:t>Clays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are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finest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soil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particles.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They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feel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extremely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smooth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when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dry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become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slick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 </a:t>
            </a:r>
            <a:r>
              <a:rPr sz="1300" spc="-10" dirty="0">
                <a:latin typeface="Comic Sans MS"/>
                <a:cs typeface="Comic Sans MS"/>
              </a:rPr>
              <a:t>sticky</a:t>
            </a:r>
            <a:r>
              <a:rPr sz="1300" spc="2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when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wet.</a:t>
            </a:r>
            <a:r>
              <a:rPr sz="1300" spc="3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Clay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will</a:t>
            </a:r>
            <a:r>
              <a:rPr sz="1300" spc="-20" dirty="0">
                <a:latin typeface="Comic Sans MS"/>
                <a:cs typeface="Comic Sans MS"/>
              </a:rPr>
              <a:t> </a:t>
            </a:r>
            <a:r>
              <a:rPr sz="1300" spc="5" dirty="0">
                <a:latin typeface="Comic Sans MS"/>
                <a:cs typeface="Comic Sans MS"/>
              </a:rPr>
              <a:t>hold </a:t>
            </a:r>
            <a:r>
              <a:rPr sz="1300" spc="-37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-5" dirty="0">
                <a:latin typeface="Comic Sans MS"/>
                <a:cs typeface="Comic Sans MS"/>
              </a:rPr>
              <a:t> form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into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which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it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is molded.</a:t>
            </a:r>
            <a:endParaRPr sz="1300">
              <a:latin typeface="Comic Sans MS"/>
              <a:cs typeface="Comic Sans MS"/>
            </a:endParaRPr>
          </a:p>
          <a:p>
            <a:pPr marL="194945" marR="299085" indent="-182880">
              <a:lnSpc>
                <a:spcPts val="1400"/>
              </a:lnSpc>
              <a:spcBef>
                <a:spcPts val="905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1300" spc="-5" dirty="0">
                <a:latin typeface="Comic Sans MS"/>
                <a:cs typeface="Comic Sans MS"/>
              </a:rPr>
              <a:t>Silt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is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fine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soil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particles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that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feels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smooth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floury.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When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wet,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silt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feels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smooth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but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not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slick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or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sticky.</a:t>
            </a:r>
            <a:r>
              <a:rPr sz="1300" spc="2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When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dry,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it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20" dirty="0">
                <a:latin typeface="Comic Sans MS"/>
                <a:cs typeface="Comic Sans MS"/>
              </a:rPr>
              <a:t>is </a:t>
            </a:r>
            <a:r>
              <a:rPr sz="1300" spc="-37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smooth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if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pressed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between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thumb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finger,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will retain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the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imprint.</a:t>
            </a:r>
            <a:endParaRPr sz="1300">
              <a:latin typeface="Comic Sans MS"/>
              <a:cs typeface="Comic Sans MS"/>
            </a:endParaRPr>
          </a:p>
          <a:p>
            <a:pPr marL="194945" indent="-182880">
              <a:lnSpc>
                <a:spcPts val="1485"/>
              </a:lnSpc>
              <a:spcBef>
                <a:spcPts val="73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</a:tabLst>
            </a:pPr>
            <a:r>
              <a:rPr sz="1300" spc="-5" dirty="0">
                <a:latin typeface="Comic Sans MS"/>
                <a:cs typeface="Comic Sans MS"/>
              </a:rPr>
              <a:t>Loam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is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textual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class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of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soil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that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has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moderate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amounts</a:t>
            </a:r>
            <a:r>
              <a:rPr sz="1300" spc="4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of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clay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silt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sand.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Loam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contains</a:t>
            </a:r>
            <a:r>
              <a:rPr sz="130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approximately</a:t>
            </a:r>
            <a:r>
              <a:rPr sz="1300" spc="15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7%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to</a:t>
            </a:r>
            <a:r>
              <a:rPr sz="1300" spc="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27%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clay,</a:t>
            </a:r>
            <a:endParaRPr sz="1300">
              <a:latin typeface="Comic Sans MS"/>
              <a:cs typeface="Comic Sans MS"/>
            </a:endParaRPr>
          </a:p>
          <a:p>
            <a:pPr marL="194945">
              <a:lnSpc>
                <a:spcPts val="1485"/>
              </a:lnSpc>
            </a:pPr>
            <a:r>
              <a:rPr sz="1300" spc="-10" dirty="0">
                <a:latin typeface="Comic Sans MS"/>
                <a:cs typeface="Comic Sans MS"/>
              </a:rPr>
              <a:t>28%</a:t>
            </a:r>
            <a:r>
              <a:rPr sz="1300" spc="-2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to</a:t>
            </a:r>
            <a:r>
              <a:rPr sz="1300" spc="5" dirty="0">
                <a:latin typeface="Comic Sans MS"/>
                <a:cs typeface="Comic Sans MS"/>
              </a:rPr>
              <a:t> </a:t>
            </a:r>
            <a:r>
              <a:rPr sz="1300" spc="-10" dirty="0">
                <a:latin typeface="Comic Sans MS"/>
                <a:cs typeface="Comic Sans MS"/>
              </a:rPr>
              <a:t>50%</a:t>
            </a:r>
            <a:r>
              <a:rPr sz="1300" spc="-2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silt</a:t>
            </a:r>
            <a:r>
              <a:rPr sz="1300" spc="-1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and</a:t>
            </a:r>
            <a:r>
              <a:rPr sz="1300" spc="-10" dirty="0">
                <a:latin typeface="Comic Sans MS"/>
                <a:cs typeface="Comic Sans MS"/>
              </a:rPr>
              <a:t> 50%</a:t>
            </a:r>
            <a:r>
              <a:rPr sz="1300" spc="-20" dirty="0">
                <a:latin typeface="Comic Sans MS"/>
                <a:cs typeface="Comic Sans MS"/>
              </a:rPr>
              <a:t> </a:t>
            </a:r>
            <a:r>
              <a:rPr sz="1300" spc="-5" dirty="0">
                <a:latin typeface="Comic Sans MS"/>
                <a:cs typeface="Comic Sans MS"/>
              </a:rPr>
              <a:t>sand.</a:t>
            </a:r>
            <a:endParaRPr sz="1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6615" y="1176604"/>
            <a:ext cx="1172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80" dirty="0"/>
              <a:t>S</a:t>
            </a:r>
            <a:r>
              <a:rPr spc="-85" dirty="0"/>
              <a:t>an</a:t>
            </a:r>
            <a:r>
              <a:rPr spc="-5" dirty="0"/>
              <a:t>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28472" y="720851"/>
            <a:ext cx="5367655" cy="5416550"/>
            <a:chOff x="728472" y="720851"/>
            <a:chExt cx="5367655" cy="5416550"/>
          </a:xfrm>
        </p:grpSpPr>
        <p:sp>
          <p:nvSpPr>
            <p:cNvPr id="4" name="object 4"/>
            <p:cNvSpPr/>
            <p:nvPr/>
          </p:nvSpPr>
          <p:spPr>
            <a:xfrm>
              <a:off x="728472" y="720851"/>
              <a:ext cx="5367655" cy="5416550"/>
            </a:xfrm>
            <a:custGeom>
              <a:avLst/>
              <a:gdLst/>
              <a:ahLst/>
              <a:cxnLst/>
              <a:rect l="l" t="t" r="r" b="b"/>
              <a:pathLst>
                <a:path w="5367655" h="5416550">
                  <a:moveTo>
                    <a:pt x="5367528" y="0"/>
                  </a:moveTo>
                  <a:lnTo>
                    <a:pt x="0" y="0"/>
                  </a:lnTo>
                  <a:lnTo>
                    <a:pt x="0" y="5416296"/>
                  </a:lnTo>
                  <a:lnTo>
                    <a:pt x="5367528" y="5416296"/>
                  </a:lnTo>
                  <a:lnTo>
                    <a:pt x="5367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5444" y="891539"/>
              <a:ext cx="5053965" cy="5097780"/>
            </a:xfrm>
            <a:custGeom>
              <a:avLst/>
              <a:gdLst/>
              <a:ahLst/>
              <a:cxnLst/>
              <a:rect l="l" t="t" r="r" b="b"/>
              <a:pathLst>
                <a:path w="5053965" h="5097780">
                  <a:moveTo>
                    <a:pt x="0" y="5097780"/>
                  </a:moveTo>
                  <a:lnTo>
                    <a:pt x="5053583" y="5097780"/>
                  </a:lnTo>
                  <a:lnTo>
                    <a:pt x="5053583" y="0"/>
                  </a:lnTo>
                  <a:lnTo>
                    <a:pt x="0" y="0"/>
                  </a:lnTo>
                  <a:lnTo>
                    <a:pt x="0" y="5097780"/>
                  </a:lnTo>
                  <a:close/>
                </a:path>
              </a:pathLst>
            </a:custGeom>
            <a:ln w="6349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0532" y="1207046"/>
              <a:ext cx="2883408" cy="446214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59118" y="2533014"/>
            <a:ext cx="4781550" cy="2439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10000"/>
              </a:lnSpc>
              <a:spcBef>
                <a:spcPts val="100"/>
              </a:spcBef>
              <a:buClr>
                <a:srgbClr val="252525"/>
              </a:buClr>
              <a:buFont typeface="Arial"/>
              <a:buChar char="◦"/>
              <a:tabLst>
                <a:tab pos="195580" algn="l"/>
                <a:tab pos="37668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Sand</a:t>
            </a:r>
            <a:r>
              <a:rPr sz="2400" b="1" dirty="0">
                <a:latin typeface="Comic Sans MS"/>
                <a:cs typeface="Comic Sans MS"/>
              </a:rPr>
              <a:t>y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</a:t>
            </a:r>
            <a:r>
              <a:rPr sz="2400" b="1" spc="-10" dirty="0">
                <a:latin typeface="Comic Sans MS"/>
                <a:cs typeface="Comic Sans MS"/>
              </a:rPr>
              <a:t>o</a:t>
            </a:r>
            <a:r>
              <a:rPr sz="2400" b="1" spc="-5" dirty="0">
                <a:latin typeface="Comic Sans MS"/>
                <a:cs typeface="Comic Sans MS"/>
              </a:rPr>
              <a:t>i</a:t>
            </a:r>
            <a:r>
              <a:rPr sz="2400" b="1" dirty="0">
                <a:latin typeface="Comic Sans MS"/>
                <a:cs typeface="Comic Sans MS"/>
              </a:rPr>
              <a:t>l</a:t>
            </a:r>
            <a:r>
              <a:rPr sz="2400" b="1" spc="-3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</a:t>
            </a:r>
            <a:r>
              <a:rPr sz="2400" dirty="0">
                <a:latin typeface="Comic Sans MS"/>
                <a:cs typeface="Comic Sans MS"/>
              </a:rPr>
              <a:t>s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easy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</a:t>
            </a:r>
            <a:r>
              <a:rPr sz="2400" dirty="0">
                <a:latin typeface="Comic Sans MS"/>
                <a:cs typeface="Comic Sans MS"/>
              </a:rPr>
              <a:t>o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sp</a:t>
            </a:r>
            <a:r>
              <a:rPr sz="2400" spc="-10" dirty="0">
                <a:latin typeface="Comic Sans MS"/>
                <a:cs typeface="Comic Sans MS"/>
              </a:rPr>
              <a:t>o</a:t>
            </a:r>
            <a:r>
              <a:rPr sz="2400" dirty="0">
                <a:latin typeface="Comic Sans MS"/>
                <a:cs typeface="Comic Sans MS"/>
              </a:rPr>
              <a:t>t</a:t>
            </a:r>
            <a:r>
              <a:rPr sz="2400" spc="-5" dirty="0">
                <a:latin typeface="Comic Sans MS"/>
                <a:cs typeface="Comic Sans MS"/>
              </a:rPr>
              <a:t> b</a:t>
            </a:r>
            <a:r>
              <a:rPr sz="2400" dirty="0">
                <a:latin typeface="Comic Sans MS"/>
                <a:cs typeface="Comic Sans MS"/>
              </a:rPr>
              <a:t>y</a:t>
            </a:r>
            <a:r>
              <a:rPr sz="2400" spc="-5" dirty="0">
                <a:latin typeface="Comic Sans MS"/>
                <a:cs typeface="Comic Sans MS"/>
              </a:rPr>
              <a:t> i</a:t>
            </a:r>
            <a:r>
              <a:rPr sz="2400" spc="-15" dirty="0">
                <a:latin typeface="Comic Sans MS"/>
                <a:cs typeface="Comic Sans MS"/>
              </a:rPr>
              <a:t>t</a:t>
            </a:r>
            <a:r>
              <a:rPr sz="2400" dirty="0">
                <a:latin typeface="Comic Sans MS"/>
                <a:cs typeface="Comic Sans MS"/>
              </a:rPr>
              <a:t>s  feel.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It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has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gritty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texture</a:t>
            </a:r>
            <a:r>
              <a:rPr sz="2400" spc="-4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wh</a:t>
            </a:r>
            <a:r>
              <a:rPr sz="2400" dirty="0">
                <a:latin typeface="Comic Sans MS"/>
                <a:cs typeface="Comic Sans MS"/>
              </a:rPr>
              <a:t>en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handful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</a:t>
            </a:r>
            <a:r>
              <a:rPr sz="2400" b="1" spc="-10" dirty="0">
                <a:latin typeface="Comic Sans MS"/>
                <a:cs typeface="Comic Sans MS"/>
              </a:rPr>
              <a:t>a</a:t>
            </a:r>
            <a:r>
              <a:rPr sz="2400" b="1" spc="-5" dirty="0">
                <a:latin typeface="Comic Sans MS"/>
                <a:cs typeface="Comic Sans MS"/>
              </a:rPr>
              <a:t>nd</a:t>
            </a:r>
            <a:r>
              <a:rPr sz="2400" b="1" dirty="0">
                <a:latin typeface="Comic Sans MS"/>
                <a:cs typeface="Comic Sans MS"/>
              </a:rPr>
              <a:t>y	s</a:t>
            </a:r>
            <a:r>
              <a:rPr sz="2400" b="1" spc="-10" dirty="0">
                <a:latin typeface="Comic Sans MS"/>
                <a:cs typeface="Comic Sans MS"/>
              </a:rPr>
              <a:t>o</a:t>
            </a:r>
            <a:r>
              <a:rPr sz="2400" b="1" spc="-5" dirty="0">
                <a:latin typeface="Comic Sans MS"/>
                <a:cs typeface="Comic Sans MS"/>
              </a:rPr>
              <a:t>i</a:t>
            </a:r>
            <a:r>
              <a:rPr sz="2400" b="1" dirty="0">
                <a:latin typeface="Comic Sans MS"/>
                <a:cs typeface="Comic Sans MS"/>
              </a:rPr>
              <a:t>l</a:t>
            </a:r>
            <a:r>
              <a:rPr sz="2400" b="1" spc="-3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is  </a:t>
            </a:r>
            <a:r>
              <a:rPr sz="2400" dirty="0">
                <a:latin typeface="Comic Sans MS"/>
                <a:cs typeface="Comic Sans MS"/>
              </a:rPr>
              <a:t>squeezed </a:t>
            </a:r>
            <a:r>
              <a:rPr sz="2400" spc="-5" dirty="0">
                <a:latin typeface="Comic Sans MS"/>
                <a:cs typeface="Comic Sans MS"/>
              </a:rPr>
              <a:t>in </a:t>
            </a:r>
            <a:r>
              <a:rPr sz="2400" dirty="0">
                <a:latin typeface="Comic Sans MS"/>
                <a:cs typeface="Comic Sans MS"/>
              </a:rPr>
              <a:t>your hand, </a:t>
            </a:r>
            <a:r>
              <a:rPr sz="2400" spc="-5" dirty="0">
                <a:latin typeface="Comic Sans MS"/>
                <a:cs typeface="Comic Sans MS"/>
              </a:rPr>
              <a:t>it will </a:t>
            </a:r>
            <a:r>
              <a:rPr sz="2400" dirty="0">
                <a:latin typeface="Comic Sans MS"/>
                <a:cs typeface="Comic Sans MS"/>
              </a:rPr>
              <a:t> easily </a:t>
            </a:r>
            <a:r>
              <a:rPr sz="2400" spc="-5" dirty="0">
                <a:latin typeface="Comic Sans MS"/>
                <a:cs typeface="Comic Sans MS"/>
              </a:rPr>
              <a:t>fall apart when </a:t>
            </a:r>
            <a:r>
              <a:rPr sz="2400" dirty="0">
                <a:latin typeface="Comic Sans MS"/>
                <a:cs typeface="Comic Sans MS"/>
              </a:rPr>
              <a:t>you open 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your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hand</a:t>
            </a:r>
            <a:r>
              <a:rPr sz="2400" spc="-5" dirty="0">
                <a:latin typeface="Comic Sans MS"/>
                <a:cs typeface="Comic Sans MS"/>
              </a:rPr>
              <a:t> again.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61958" y="1176604"/>
            <a:ext cx="9956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Clay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28472" y="720851"/>
            <a:ext cx="5367655" cy="5416550"/>
            <a:chOff x="728472" y="720851"/>
            <a:chExt cx="5367655" cy="5416550"/>
          </a:xfrm>
        </p:grpSpPr>
        <p:sp>
          <p:nvSpPr>
            <p:cNvPr id="4" name="object 4"/>
            <p:cNvSpPr/>
            <p:nvPr/>
          </p:nvSpPr>
          <p:spPr>
            <a:xfrm>
              <a:off x="728472" y="720851"/>
              <a:ext cx="5367655" cy="5416550"/>
            </a:xfrm>
            <a:custGeom>
              <a:avLst/>
              <a:gdLst/>
              <a:ahLst/>
              <a:cxnLst/>
              <a:rect l="l" t="t" r="r" b="b"/>
              <a:pathLst>
                <a:path w="5367655" h="5416550">
                  <a:moveTo>
                    <a:pt x="5367528" y="0"/>
                  </a:moveTo>
                  <a:lnTo>
                    <a:pt x="0" y="0"/>
                  </a:lnTo>
                  <a:lnTo>
                    <a:pt x="0" y="5416296"/>
                  </a:lnTo>
                  <a:lnTo>
                    <a:pt x="5367528" y="5416296"/>
                  </a:lnTo>
                  <a:lnTo>
                    <a:pt x="5367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5444" y="891539"/>
              <a:ext cx="5053965" cy="5097780"/>
            </a:xfrm>
            <a:custGeom>
              <a:avLst/>
              <a:gdLst/>
              <a:ahLst/>
              <a:cxnLst/>
              <a:rect l="l" t="t" r="r" b="b"/>
              <a:pathLst>
                <a:path w="5053965" h="5097780">
                  <a:moveTo>
                    <a:pt x="0" y="5097780"/>
                  </a:moveTo>
                  <a:lnTo>
                    <a:pt x="5053583" y="5097780"/>
                  </a:lnTo>
                  <a:lnTo>
                    <a:pt x="5053583" y="0"/>
                  </a:lnTo>
                  <a:lnTo>
                    <a:pt x="0" y="0"/>
                  </a:lnTo>
                  <a:lnTo>
                    <a:pt x="0" y="5097780"/>
                  </a:lnTo>
                  <a:close/>
                </a:path>
              </a:pathLst>
            </a:custGeom>
            <a:ln w="6349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7527" y="1207007"/>
              <a:ext cx="3709416" cy="446227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59118" y="2557398"/>
            <a:ext cx="4784725" cy="341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47625" indent="-27432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/>
              <a:t>	</a:t>
            </a:r>
            <a:r>
              <a:rPr sz="2400" b="1" dirty="0">
                <a:latin typeface="Comic Sans MS"/>
                <a:cs typeface="Comic Sans MS"/>
              </a:rPr>
              <a:t>Clay </a:t>
            </a:r>
            <a:r>
              <a:rPr sz="2400" b="1" spc="-10" dirty="0">
                <a:latin typeface="Comic Sans MS"/>
                <a:cs typeface="Comic Sans MS"/>
              </a:rPr>
              <a:t>s</a:t>
            </a:r>
            <a:r>
              <a:rPr sz="2400" b="1" dirty="0">
                <a:latin typeface="Comic Sans MS"/>
                <a:cs typeface="Comic Sans MS"/>
              </a:rPr>
              <a:t>oil</a:t>
            </a:r>
            <a:r>
              <a:rPr sz="2400" b="1" spc="-3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has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th</a:t>
            </a:r>
            <a:r>
              <a:rPr sz="2400" dirty="0">
                <a:latin typeface="Comic Sans MS"/>
                <a:cs typeface="Comic Sans MS"/>
              </a:rPr>
              <a:t>e</a:t>
            </a:r>
            <a:r>
              <a:rPr sz="2400" spc="-5" dirty="0">
                <a:latin typeface="Comic Sans MS"/>
                <a:cs typeface="Comic Sans MS"/>
              </a:rPr>
              <a:t> fi</a:t>
            </a:r>
            <a:r>
              <a:rPr sz="2400" dirty="0">
                <a:latin typeface="Comic Sans MS"/>
                <a:cs typeface="Comic Sans MS"/>
              </a:rPr>
              <a:t>nest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</a:t>
            </a:r>
            <a:r>
              <a:rPr sz="2400" spc="-10" dirty="0">
                <a:latin typeface="Comic Sans MS"/>
                <a:cs typeface="Comic Sans MS"/>
              </a:rPr>
              <a:t>o</a:t>
            </a:r>
            <a:r>
              <a:rPr sz="2400" spc="-5" dirty="0">
                <a:latin typeface="Comic Sans MS"/>
                <a:cs typeface="Comic Sans MS"/>
              </a:rPr>
              <a:t>il  particles </a:t>
            </a:r>
            <a:r>
              <a:rPr sz="2400" dirty="0">
                <a:latin typeface="Comic Sans MS"/>
                <a:cs typeface="Comic Sans MS"/>
              </a:rPr>
              <a:t>so </a:t>
            </a:r>
            <a:r>
              <a:rPr sz="2400" spc="-5" dirty="0">
                <a:latin typeface="Comic Sans MS"/>
                <a:cs typeface="Comic Sans MS"/>
              </a:rPr>
              <a:t>it </a:t>
            </a:r>
            <a:r>
              <a:rPr sz="2400" dirty="0">
                <a:latin typeface="Comic Sans MS"/>
                <a:cs typeface="Comic Sans MS"/>
              </a:rPr>
              <a:t>has </a:t>
            </a:r>
            <a:r>
              <a:rPr sz="2400" spc="-5" dirty="0">
                <a:latin typeface="Comic Sans MS"/>
                <a:cs typeface="Comic Sans MS"/>
              </a:rPr>
              <a:t>good water 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storage qualities. It's sticky to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the touch when wet, but 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smooth when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dry. ...</a:t>
            </a:r>
            <a:endParaRPr sz="2400">
              <a:latin typeface="Comic Sans MS"/>
              <a:cs typeface="Comic Sans MS"/>
            </a:endParaRPr>
          </a:p>
          <a:p>
            <a:pPr marL="355600" marR="5080" indent="-342900">
              <a:lnSpc>
                <a:spcPct val="100000"/>
              </a:lnSpc>
              <a:spcBef>
                <a:spcPts val="795"/>
              </a:spcBef>
              <a:buClr>
                <a:srgbClr val="252525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omic Sans MS"/>
                <a:cs typeface="Comic Sans MS"/>
              </a:rPr>
              <a:t>I</a:t>
            </a:r>
            <a:r>
              <a:rPr sz="2400" dirty="0">
                <a:latin typeface="Comic Sans MS"/>
                <a:cs typeface="Comic Sans MS"/>
              </a:rPr>
              <a:t>f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moi</a:t>
            </a:r>
            <a:r>
              <a:rPr sz="2400" spc="-10" dirty="0">
                <a:latin typeface="Comic Sans MS"/>
                <a:cs typeface="Comic Sans MS"/>
              </a:rPr>
              <a:t>s</a:t>
            </a:r>
            <a:r>
              <a:rPr sz="2400" spc="-5" dirty="0">
                <a:latin typeface="Comic Sans MS"/>
                <a:cs typeface="Comic Sans MS"/>
              </a:rPr>
              <a:t>te</a:t>
            </a:r>
            <a:r>
              <a:rPr sz="2400" dirty="0">
                <a:latin typeface="Comic Sans MS"/>
                <a:cs typeface="Comic Sans MS"/>
              </a:rPr>
              <a:t>ned</a:t>
            </a:r>
            <a:r>
              <a:rPr sz="2400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</a:t>
            </a:r>
            <a:r>
              <a:rPr sz="2400" b="1" spc="-10" dirty="0">
                <a:latin typeface="Comic Sans MS"/>
                <a:cs typeface="Comic Sans MS"/>
              </a:rPr>
              <a:t>o</a:t>
            </a:r>
            <a:r>
              <a:rPr sz="2400" b="1" spc="-5" dirty="0">
                <a:latin typeface="Comic Sans MS"/>
                <a:cs typeface="Comic Sans MS"/>
              </a:rPr>
              <a:t>i</a:t>
            </a:r>
            <a:r>
              <a:rPr sz="2400" b="1" dirty="0">
                <a:latin typeface="Comic Sans MS"/>
                <a:cs typeface="Comic Sans MS"/>
              </a:rPr>
              <a:t>l</a:t>
            </a:r>
            <a:r>
              <a:rPr sz="2400" b="1" spc="-3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</a:t>
            </a:r>
            <a:r>
              <a:rPr sz="2400" spc="5" dirty="0">
                <a:latin typeface="Comic Sans MS"/>
                <a:cs typeface="Comic Sans MS"/>
              </a:rPr>
              <a:t>e</a:t>
            </a:r>
            <a:r>
              <a:rPr sz="2400" dirty="0">
                <a:latin typeface="Comic Sans MS"/>
                <a:cs typeface="Comic Sans MS"/>
              </a:rPr>
              <a:t>e</a:t>
            </a:r>
            <a:r>
              <a:rPr sz="2400" spc="5" dirty="0">
                <a:latin typeface="Comic Sans MS"/>
                <a:cs typeface="Comic Sans MS"/>
              </a:rPr>
              <a:t>l</a:t>
            </a:r>
            <a:r>
              <a:rPr sz="2400" dirty="0">
                <a:latin typeface="Comic Sans MS"/>
                <a:cs typeface="Comic Sans MS"/>
              </a:rPr>
              <a:t>s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sticky,  </a:t>
            </a:r>
            <a:r>
              <a:rPr sz="2400" spc="-5" dirty="0">
                <a:latin typeface="Comic Sans MS"/>
                <a:cs typeface="Comic Sans MS"/>
              </a:rPr>
              <a:t>rolls up easily, </a:t>
            </a:r>
            <a:r>
              <a:rPr sz="2400" dirty="0">
                <a:latin typeface="Comic Sans MS"/>
                <a:cs typeface="Comic Sans MS"/>
              </a:rPr>
              <a:t>and </a:t>
            </a:r>
            <a:r>
              <a:rPr sz="2400" spc="-5" dirty="0">
                <a:latin typeface="Comic Sans MS"/>
                <a:cs typeface="Comic Sans MS"/>
              </a:rPr>
              <a:t>forms into </a:t>
            </a:r>
            <a:r>
              <a:rPr sz="2400" dirty="0">
                <a:latin typeface="Comic Sans MS"/>
                <a:cs typeface="Comic Sans MS"/>
              </a:rPr>
              <a:t>a </a:t>
            </a:r>
            <a:r>
              <a:rPr sz="2400" spc="-70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bal</a:t>
            </a:r>
            <a:r>
              <a:rPr sz="2400" dirty="0">
                <a:latin typeface="Comic Sans MS"/>
                <a:cs typeface="Comic Sans MS"/>
              </a:rPr>
              <a:t>l or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</a:t>
            </a:r>
            <a:r>
              <a:rPr sz="2400" spc="-10" dirty="0">
                <a:latin typeface="Comic Sans MS"/>
                <a:cs typeface="Comic Sans MS"/>
              </a:rPr>
              <a:t>a</a:t>
            </a:r>
            <a:r>
              <a:rPr sz="2400" dirty="0">
                <a:latin typeface="Comic Sans MS"/>
                <a:cs typeface="Comic Sans MS"/>
              </a:rPr>
              <a:t>us</a:t>
            </a:r>
            <a:r>
              <a:rPr sz="2400" spc="-10" dirty="0">
                <a:latin typeface="Comic Sans MS"/>
                <a:cs typeface="Comic Sans MS"/>
              </a:rPr>
              <a:t>a</a:t>
            </a:r>
            <a:r>
              <a:rPr sz="2400" dirty="0">
                <a:latin typeface="Comic Sans MS"/>
                <a:cs typeface="Comic Sans MS"/>
              </a:rPr>
              <a:t>g</a:t>
            </a:r>
            <a:r>
              <a:rPr sz="2400" spc="10" dirty="0">
                <a:latin typeface="Comic Sans MS"/>
                <a:cs typeface="Comic Sans MS"/>
              </a:rPr>
              <a:t>e</a:t>
            </a:r>
            <a:r>
              <a:rPr sz="2400" spc="-5" dirty="0">
                <a:latin typeface="Comic Sans MS"/>
                <a:cs typeface="Comic Sans MS"/>
              </a:rPr>
              <a:t>-</a:t>
            </a:r>
            <a:r>
              <a:rPr sz="2400" b="1" dirty="0">
                <a:latin typeface="Comic Sans MS"/>
                <a:cs typeface="Comic Sans MS"/>
              </a:rPr>
              <a:t>like</a:t>
            </a:r>
            <a:r>
              <a:rPr sz="2400" b="1" spc="-3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shape,  </a:t>
            </a:r>
            <a:r>
              <a:rPr sz="2400" spc="-5" dirty="0">
                <a:latin typeface="Comic Sans MS"/>
                <a:cs typeface="Comic Sans MS"/>
              </a:rPr>
              <a:t>then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you've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got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yourself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clay</a:t>
            </a:r>
            <a:r>
              <a:rPr sz="2400" dirty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363" y="237743"/>
            <a:ext cx="2926080" cy="6383020"/>
            <a:chOff x="245363" y="237743"/>
            <a:chExt cx="2926080" cy="6383020"/>
          </a:xfrm>
        </p:grpSpPr>
        <p:sp>
          <p:nvSpPr>
            <p:cNvPr id="3" name="object 3"/>
            <p:cNvSpPr/>
            <p:nvPr/>
          </p:nvSpPr>
          <p:spPr>
            <a:xfrm>
              <a:off x="245363" y="237743"/>
              <a:ext cx="2926080" cy="6383020"/>
            </a:xfrm>
            <a:custGeom>
              <a:avLst/>
              <a:gdLst/>
              <a:ahLst/>
              <a:cxnLst/>
              <a:rect l="l" t="t" r="r" b="b"/>
              <a:pathLst>
                <a:path w="2926080" h="6383020">
                  <a:moveTo>
                    <a:pt x="2926080" y="0"/>
                  </a:moveTo>
                  <a:lnTo>
                    <a:pt x="0" y="0"/>
                  </a:lnTo>
                  <a:lnTo>
                    <a:pt x="0" y="6382511"/>
                  </a:lnTo>
                  <a:lnTo>
                    <a:pt x="2926080" y="6382511"/>
                  </a:lnTo>
                  <a:lnTo>
                    <a:pt x="292608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9100" y="413003"/>
              <a:ext cx="2616835" cy="6064250"/>
            </a:xfrm>
            <a:custGeom>
              <a:avLst/>
              <a:gdLst/>
              <a:ahLst/>
              <a:cxnLst/>
              <a:rect l="l" t="t" r="r" b="b"/>
              <a:pathLst>
                <a:path w="2616835" h="6064250">
                  <a:moveTo>
                    <a:pt x="0" y="6063996"/>
                  </a:moveTo>
                  <a:lnTo>
                    <a:pt x="2616708" y="6063996"/>
                  </a:lnTo>
                  <a:lnTo>
                    <a:pt x="2616708" y="0"/>
                  </a:lnTo>
                  <a:lnTo>
                    <a:pt x="0" y="0"/>
                  </a:lnTo>
                  <a:lnTo>
                    <a:pt x="0" y="6063996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1552" y="686765"/>
            <a:ext cx="8978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FFFF"/>
                </a:solidFill>
              </a:rPr>
              <a:t>Silt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97153" y="2116073"/>
            <a:ext cx="1830070" cy="3683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1600" b="1" spc="-15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1600" b="1" spc="-10" dirty="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sz="1600" b="1" spc="-5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1600" b="1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omic Sans MS"/>
                <a:cs typeface="Comic Sans MS"/>
              </a:rPr>
              <a:t>soil</a:t>
            </a:r>
            <a:r>
              <a:rPr sz="1600" b="1" spc="-2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s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in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and  feels almost floury </a:t>
            </a:r>
            <a:r>
              <a:rPr sz="1600" spc="-4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to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the touch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when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dry.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When wet,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it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becomes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a smooth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mud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that you can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form easily into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balls</a:t>
            </a:r>
            <a:r>
              <a:rPr sz="1600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or other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shapes in your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hand.</a:t>
            </a:r>
            <a:r>
              <a:rPr sz="1600" spc="9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When</a:t>
            </a:r>
            <a:r>
              <a:rPr sz="1600" spc="9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omic Sans MS"/>
                <a:cs typeface="Comic Sans MS"/>
              </a:rPr>
              <a:t>silt </a:t>
            </a:r>
            <a:r>
              <a:rPr sz="16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omic Sans MS"/>
                <a:cs typeface="Comic Sans MS"/>
              </a:rPr>
              <a:t>soil</a:t>
            </a:r>
            <a:r>
              <a:rPr sz="1600" b="1" spc="-2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s very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we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 it  blends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seamlessly </a:t>
            </a:r>
            <a:r>
              <a:rPr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with water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to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form </a:t>
            </a:r>
            <a:r>
              <a:rPr sz="1600" spc="-4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fine, runny puddles </a:t>
            </a:r>
            <a:r>
              <a:rPr sz="1600" spc="-4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omic Sans MS"/>
                <a:cs typeface="Comic Sans MS"/>
              </a:rPr>
              <a:t>mud.</a:t>
            </a:r>
            <a:endParaRPr sz="1600">
              <a:latin typeface="Comic Sans MS"/>
              <a:cs typeface="Comic Sans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66033" y="409829"/>
            <a:ext cx="8219440" cy="6070600"/>
            <a:chOff x="3566033" y="409829"/>
            <a:chExt cx="8219440" cy="6070600"/>
          </a:xfrm>
        </p:grpSpPr>
        <p:sp>
          <p:nvSpPr>
            <p:cNvPr id="8" name="object 8"/>
            <p:cNvSpPr/>
            <p:nvPr/>
          </p:nvSpPr>
          <p:spPr>
            <a:xfrm>
              <a:off x="3569208" y="413004"/>
              <a:ext cx="8213090" cy="6064250"/>
            </a:xfrm>
            <a:custGeom>
              <a:avLst/>
              <a:gdLst/>
              <a:ahLst/>
              <a:cxnLst/>
              <a:rect l="l" t="t" r="r" b="b"/>
              <a:pathLst>
                <a:path w="8213090" h="6064250">
                  <a:moveTo>
                    <a:pt x="0" y="6063996"/>
                  </a:moveTo>
                  <a:lnTo>
                    <a:pt x="8212836" y="6063996"/>
                  </a:lnTo>
                  <a:lnTo>
                    <a:pt x="8212836" y="0"/>
                  </a:lnTo>
                  <a:lnTo>
                    <a:pt x="0" y="0"/>
                  </a:lnTo>
                  <a:lnTo>
                    <a:pt x="0" y="6063996"/>
                  </a:lnTo>
                  <a:close/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9620" y="882395"/>
              <a:ext cx="6176771" cy="5122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1955</Words>
  <Application>Microsoft Office PowerPoint</Application>
  <PresentationFormat>Widescreen</PresentationFormat>
  <Paragraphs>196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Comic Sans MS</vt:lpstr>
      <vt:lpstr>Monotype Corsiva</vt:lpstr>
      <vt:lpstr>Times New Roman</vt:lpstr>
      <vt:lpstr>Office Theme</vt:lpstr>
      <vt:lpstr>Beginning Gardening</vt:lpstr>
      <vt:lpstr>A Few Key Questions to think about!</vt:lpstr>
      <vt:lpstr>PowerPoint Presentation</vt:lpstr>
      <vt:lpstr>Where Oh Where will my garden grow?</vt:lpstr>
      <vt:lpstr>Sunlight in the garden</vt:lpstr>
      <vt:lpstr>Soil and Soil Types</vt:lpstr>
      <vt:lpstr>Sand</vt:lpstr>
      <vt:lpstr>Clay</vt:lpstr>
      <vt:lpstr>Silt</vt:lpstr>
      <vt:lpstr>PowerPoint Presentation</vt:lpstr>
      <vt:lpstr>Why is soil texture important?</vt:lpstr>
      <vt:lpstr>Soil Drainage</vt:lpstr>
      <vt:lpstr>Simple Percolation  Test</vt:lpstr>
      <vt:lpstr>Amending the Soil</vt:lpstr>
      <vt:lpstr>What is Organic Matter or Humus</vt:lpstr>
      <vt:lpstr>Other  considerations  for location of</vt:lpstr>
      <vt:lpstr>Soil Testing</vt:lpstr>
      <vt:lpstr>Garden Ideas</vt:lpstr>
      <vt:lpstr>Inground gardening</vt:lpstr>
      <vt:lpstr>Raised bed gardening</vt:lpstr>
      <vt:lpstr>Raised beds</vt:lpstr>
      <vt:lpstr>Layer Gardening  No Dig, No Till</vt:lpstr>
      <vt:lpstr>PowerPoint Presentation</vt:lpstr>
      <vt:lpstr>Tips for Container  Gardening</vt:lpstr>
      <vt:lpstr>Frost Dates</vt:lpstr>
      <vt:lpstr>Planting Time!</vt:lpstr>
      <vt:lpstr>Materials</vt:lpstr>
      <vt:lpstr>PowerPoint Presentation</vt:lpstr>
      <vt:lpstr>Recap</vt:lpstr>
      <vt:lpstr>Questions and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Gardening</dc:title>
  <dc:creator>Cindyg</dc:creator>
  <cp:lastModifiedBy>Lisa Chouinard</cp:lastModifiedBy>
  <cp:revision>3</cp:revision>
  <dcterms:created xsi:type="dcterms:W3CDTF">2021-04-12T22:21:10Z</dcterms:created>
  <dcterms:modified xsi:type="dcterms:W3CDTF">2021-04-22T13:41:18Z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2021-04-12T00:00:00Z</vt:filetime>
  </property>
</Properties>
</file>