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8" r:id="rId2"/>
    <p:sldId id="262" r:id="rId3"/>
    <p:sldId id="260" r:id="rId4"/>
    <p:sldId id="258" r:id="rId5"/>
    <p:sldId id="261" r:id="rId6"/>
    <p:sldId id="263" r:id="rId7"/>
    <p:sldId id="256" r:id="rId8"/>
    <p:sldId id="265" r:id="rId9"/>
    <p:sldId id="257" r:id="rId10"/>
    <p:sldId id="259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1F4098-7C9D-7A60-AA62-2316C9E682AF}" name="Varnadoe, Christa" initials="VC" userId="S::christa.varnadoe@med.uvm.edu::28cd2f9e-15db-4599-8efb-8cedb37f23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8B3C-E600-4CBA-81BB-D1CD8F2DF7E5}" v="2" dt="2024-09-10T16:15:56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5"/>
    <p:restoredTop sz="88889" autoAdjust="0"/>
  </p:normalViewPr>
  <p:slideViewPr>
    <p:cSldViewPr snapToGrid="0">
      <p:cViewPr varScale="1">
        <p:scale>
          <a:sx n="98" d="100"/>
          <a:sy n="98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gs, Ben" userId="b2580abb-cf6a-4a1e-99bc-ecdb4c4c8379" providerId="ADAL" clId="{1925C971-E06D-454B-804A-D15690F15C50}"/>
    <pc:docChg chg="custSel modSld">
      <pc:chgData name="Briggs, Ben" userId="b2580abb-cf6a-4a1e-99bc-ecdb4c4c8379" providerId="ADAL" clId="{1925C971-E06D-454B-804A-D15690F15C50}" dt="2024-05-29T19:09:25.255" v="1" actId="27636"/>
      <pc:docMkLst>
        <pc:docMk/>
      </pc:docMkLst>
      <pc:sldChg chg="modSp mod">
        <pc:chgData name="Briggs, Ben" userId="b2580abb-cf6a-4a1e-99bc-ecdb4c4c8379" providerId="ADAL" clId="{1925C971-E06D-454B-804A-D15690F15C50}" dt="2024-05-29T19:09:25.255" v="1" actId="27636"/>
        <pc:sldMkLst>
          <pc:docMk/>
          <pc:sldMk cId="2779104608" sldId="261"/>
        </pc:sldMkLst>
        <pc:spChg chg="mod">
          <ac:chgData name="Briggs, Ben" userId="b2580abb-cf6a-4a1e-99bc-ecdb4c4c8379" providerId="ADAL" clId="{1925C971-E06D-454B-804A-D15690F15C50}" dt="2024-05-29T19:09:25.255" v="1" actId="27636"/>
          <ac:spMkLst>
            <pc:docMk/>
            <pc:sldMk cId="2779104608" sldId="261"/>
            <ac:spMk id="9" creationId="{BFCBCE28-9B48-67BE-A156-CF6FBDBB06B6}"/>
          </ac:spMkLst>
        </pc:spChg>
      </pc:sldChg>
      <pc:sldChg chg="modSp mod">
        <pc:chgData name="Briggs, Ben" userId="b2580abb-cf6a-4a1e-99bc-ecdb4c4c8379" providerId="ADAL" clId="{1925C971-E06D-454B-804A-D15690F15C50}" dt="2024-05-29T19:09:23.217" v="0" actId="6549"/>
        <pc:sldMkLst>
          <pc:docMk/>
          <pc:sldMk cId="4286330658" sldId="266"/>
        </pc:sldMkLst>
        <pc:spChg chg="mod">
          <ac:chgData name="Briggs, Ben" userId="b2580abb-cf6a-4a1e-99bc-ecdb4c4c8379" providerId="ADAL" clId="{1925C971-E06D-454B-804A-D15690F15C50}" dt="2024-05-29T19:09:23.217" v="0" actId="6549"/>
          <ac:spMkLst>
            <pc:docMk/>
            <pc:sldMk cId="4286330658" sldId="266"/>
            <ac:spMk id="20" creationId="{4C2F5F5C-0873-5606-4EC7-F474719D5378}"/>
          </ac:spMkLst>
        </pc:spChg>
      </pc:sldChg>
    </pc:docChg>
  </pc:docChgLst>
  <pc:docChgLst>
    <pc:chgData name="Briggs, Ben" userId="b2580abb-cf6a-4a1e-99bc-ecdb4c4c8379" providerId="ADAL" clId="{2B288B3C-E600-4CBA-81BB-D1CD8F2DF7E5}"/>
    <pc:docChg chg="custSel modSld">
      <pc:chgData name="Briggs, Ben" userId="b2580abb-cf6a-4a1e-99bc-ecdb4c4c8379" providerId="ADAL" clId="{2B288B3C-E600-4CBA-81BB-D1CD8F2DF7E5}" dt="2024-09-10T16:20:06.946" v="69" actId="1076"/>
      <pc:docMkLst>
        <pc:docMk/>
      </pc:docMkLst>
      <pc:sldChg chg="modSp mod">
        <pc:chgData name="Briggs, Ben" userId="b2580abb-cf6a-4a1e-99bc-ecdb4c4c8379" providerId="ADAL" clId="{2B288B3C-E600-4CBA-81BB-D1CD8F2DF7E5}" dt="2024-09-10T16:20:06.946" v="69" actId="1076"/>
        <pc:sldMkLst>
          <pc:docMk/>
          <pc:sldMk cId="4286330658" sldId="266"/>
        </pc:sldMkLst>
        <pc:spChg chg="mod">
          <ac:chgData name="Briggs, Ben" userId="b2580abb-cf6a-4a1e-99bc-ecdb4c4c8379" providerId="ADAL" clId="{2B288B3C-E600-4CBA-81BB-D1CD8F2DF7E5}" dt="2024-09-10T16:17:05.483" v="60" actId="20577"/>
          <ac:spMkLst>
            <pc:docMk/>
            <pc:sldMk cId="4286330658" sldId="266"/>
            <ac:spMk id="20" creationId="{4C2F5F5C-0873-5606-4EC7-F474719D5378}"/>
          </ac:spMkLst>
        </pc:spChg>
        <pc:spChg chg="mod">
          <ac:chgData name="Briggs, Ben" userId="b2580abb-cf6a-4a1e-99bc-ecdb4c4c8379" providerId="ADAL" clId="{2B288B3C-E600-4CBA-81BB-D1CD8F2DF7E5}" dt="2024-09-10T16:19:59.154" v="68" actId="1076"/>
          <ac:spMkLst>
            <pc:docMk/>
            <pc:sldMk cId="4286330658" sldId="266"/>
            <ac:spMk id="21" creationId="{BF2E276B-3149-314F-7AC2-4F689A06D49B}"/>
          </ac:spMkLst>
        </pc:spChg>
        <pc:spChg chg="mod">
          <ac:chgData name="Briggs, Ben" userId="b2580abb-cf6a-4a1e-99bc-ecdb4c4c8379" providerId="ADAL" clId="{2B288B3C-E600-4CBA-81BB-D1CD8F2DF7E5}" dt="2024-09-10T16:19:42.081" v="64" actId="1076"/>
          <ac:spMkLst>
            <pc:docMk/>
            <pc:sldMk cId="4286330658" sldId="266"/>
            <ac:spMk id="22" creationId="{BCEFC3DF-734B-857E-DDAA-D72CBA22A2DF}"/>
          </ac:spMkLst>
        </pc:spChg>
        <pc:spChg chg="mod">
          <ac:chgData name="Briggs, Ben" userId="b2580abb-cf6a-4a1e-99bc-ecdb4c4c8379" providerId="ADAL" clId="{2B288B3C-E600-4CBA-81BB-D1CD8F2DF7E5}" dt="2024-09-10T16:20:06.946" v="69" actId="1076"/>
          <ac:spMkLst>
            <pc:docMk/>
            <pc:sldMk cId="4286330658" sldId="266"/>
            <ac:spMk id="23" creationId="{0F69EA87-BBA1-4CFE-01F3-BA3F56976202}"/>
          </ac:spMkLst>
        </pc:spChg>
        <pc:spChg chg="mod">
          <ac:chgData name="Briggs, Ben" userId="b2580abb-cf6a-4a1e-99bc-ecdb4c4c8379" providerId="ADAL" clId="{2B288B3C-E600-4CBA-81BB-D1CD8F2DF7E5}" dt="2024-09-10T16:17:14.273" v="62" actId="20577"/>
          <ac:spMkLst>
            <pc:docMk/>
            <pc:sldMk cId="4286330658" sldId="266"/>
            <ac:spMk id="24" creationId="{B8DF8B2C-763C-C4A4-BB03-79990FA754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1960-081F-2E40-9B5C-FB6621A5B71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7B4E5-5998-8A44-BC88-294A16DE1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4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7B4E5-5998-8A44-BC88-294A16DE1E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21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7B4E5-5998-8A44-BC88-294A16DE1E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5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57B4E5-5998-8A44-BC88-294A16DE1E8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5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A1B80-1664-C0F0-4624-29E46A12A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53384-61C2-4F39-95C1-13C4DB620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99F25-2AAA-CAB2-A5AE-982444A7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E0F9F-CC05-4B08-2904-407BBFF5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9E781-FCED-C965-72A9-FEB227C2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7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C560-7243-5976-4CD6-FDFFEEBCE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06F35C-C6DB-02A9-8E0F-28E9E8FFC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51185-03CF-62C1-BB18-5E955F15C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FC2A8-58D6-3884-DE64-B9A7A504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03ACC-148D-0732-C4FB-6D247C90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1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7F5BE5-6C0E-5BD8-51D7-F239C4603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9DB01-F0AF-C583-9A21-8F91FD819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9887B-1B75-19D2-CD29-8381AF18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BB76F-A8C8-C108-360C-F3310897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6DC56-BA33-AFE8-30FC-F39FD77A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1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BC6C-398B-D47E-A7C7-41FE1267F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2D198-F2D6-7EDD-7134-F56FAD65A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E8ECB-3779-5001-75E5-1AA5A8E71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D215E-7EA4-F320-6061-83A8E32D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B84E2-4BB8-8484-41D6-A889E15F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EF2D0-70E5-0283-D464-14EB4529C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1BEF5-E824-7204-1881-00F03EB57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DECA2-1783-FBB1-ED76-B4492761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039E0-3C45-BDD3-D3E7-A9E1D586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E6FF6-A128-6040-599E-D7BB9D00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1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31C8-B1A9-7CDB-79EC-7DAE474CE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D18E2-462D-880A-A89D-5C3EE43FD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295BA-A0B4-4AAA-EF84-2DDB92812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5A3C0-3FEA-87B2-E721-3E58FBED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A8392-39BC-D98A-72C1-A4213509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E7E0F-D801-0E12-D71A-588267772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25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54F58-0845-E269-DD06-B8F0B51A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783C5-C4F5-447C-D7C0-D63377580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CD867C-BD3C-3693-E38C-A13410AE3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E484F-E02E-12CC-ADFF-4AE8E3491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73EA70-1215-5133-2A52-AC02974AD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CA0C1D-B9F1-873E-6ADD-E14809AF8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F33E05-FCD3-7ACD-D5EC-90BFE0D1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8E003-2FDF-129C-02DB-F83412FC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9DBC-3CA0-C58D-A769-78265BE5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68B1A-10F2-A6C1-41FC-FA7361FC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554C9-E77F-07F0-0F60-22E685EB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1F2A6-305A-50B4-A76C-635DE2AB3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3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F9C18-E942-B0AA-0758-5539757D9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A8DCC-F4FD-A5B0-4D43-738BC871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0C75A-8668-60AC-9628-43A50B433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7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C708D-3B2E-2CFC-529E-BFD0E9CAD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A1C4-9BBD-FBDC-FFF2-5E050A6B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0A337-96D2-9256-630F-97AD37322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F7495-F683-B949-8DE6-6197DD5E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8DEFD-7A34-2171-C84D-19A7618D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2812F-CCF5-BE84-922C-53575FA7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75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5829-F21A-33C8-97DB-1795262FF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CC0A60-BBE4-3B24-F6BB-DA13DD8572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07FEC2-289C-0C8C-3674-757797F20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FB496-A852-9CB2-435A-58B4ED33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A0714-AFB1-9158-0BD8-5B1EE3BCF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FE775-E4D5-43AA-2CF5-23CA73FD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4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2B8CB9-6DF6-BA54-1A53-F73FA9DB8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ADB949-6C82-A4FA-1739-5F7D11345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F4CEA-976A-8D32-D24E-F0CAA61D2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C7D5E-00BD-BB4D-93BA-D7440F3FABC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EDD71-1792-2ECF-6219-B7EEA3782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E8F1D-52E6-85AE-3425-1B3FC4F3A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A2BCD-F097-8F4E-BD90-1F8135AB5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0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hyperlink" Target="mailto:Tracy.Smith@med.uvm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Wren.Zegans@med.uvm.edu" TargetMode="External"/><Relationship Id="rId5" Type="http://schemas.openxmlformats.org/officeDocument/2006/relationships/hyperlink" Target="mailto:Emma.Armstrong@uvmhealth.org" TargetMode="External"/><Relationship Id="rId4" Type="http://schemas.openxmlformats.org/officeDocument/2006/relationships/hyperlink" Target="mailto:Ben.briggs@med.uvm.ed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slide" Target="slide12.xml"/><Relationship Id="rId5" Type="http://schemas.openxmlformats.org/officeDocument/2006/relationships/slide" Target="slide4.xml"/><Relationship Id="rId10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BF7CD-979A-AC8F-4DCB-23BDD0483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Pathways for Protocol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2E8C5E-F367-4A8C-326B-5067020CB7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University of Vermont Cancer Center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Protocol Review and Monitoring System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May 29, 2024</a:t>
            </a:r>
          </a:p>
        </p:txBody>
      </p:sp>
    </p:spTree>
    <p:extLst>
      <p:ext uri="{BB962C8B-B14F-4D97-AF65-F5344CB8AC3E}">
        <p14:creationId xmlns:p14="http://schemas.microsoft.com/office/powerpoint/2010/main" val="5717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514350" y="2370011"/>
            <a:ext cx="2171700" cy="9407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Investigator-Initiated Interventional Trial NOT using CTO resources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2370011"/>
            <a:ext cx="2171700" cy="128363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protocol design, feasibility, overlap with other trials, available patient population</a:t>
            </a:r>
          </a:p>
        </p:txBody>
      </p:sp>
      <p:pic>
        <p:nvPicPr>
          <p:cNvPr id="1026" name="Picture 2" descr="Inkscape Tutorial: Arrow Circle">
            <a:extLst>
              <a:ext uri="{FF2B5EF4-FFF2-40B4-BE49-F238E27FC236}">
                <a16:creationId xmlns:a16="http://schemas.microsoft.com/office/drawing/2014/main" id="{CFC586CE-749D-0F55-00A6-5151B5233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2242680" y="3895179"/>
            <a:ext cx="959550" cy="94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ent Arrow 1">
            <a:extLst>
              <a:ext uri="{FF2B5EF4-FFF2-40B4-BE49-F238E27FC236}">
                <a16:creationId xmlns:a16="http://schemas.microsoft.com/office/drawing/2014/main" id="{C4CF319C-A111-E9FA-9C38-87EC01EDD05D}"/>
              </a:ext>
            </a:extLst>
          </p:cNvPr>
          <p:cNvSpPr/>
          <p:nvPr/>
        </p:nvSpPr>
        <p:spPr>
          <a:xfrm rot="10800000">
            <a:off x="3634306" y="3914910"/>
            <a:ext cx="480493" cy="50309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Bent Arrow 2">
            <a:extLst>
              <a:ext uri="{FF2B5EF4-FFF2-40B4-BE49-F238E27FC236}">
                <a16:creationId xmlns:a16="http://schemas.microsoft.com/office/drawing/2014/main" id="{05033C26-A968-579F-009F-922493C4B4B6}"/>
              </a:ext>
            </a:extLst>
          </p:cNvPr>
          <p:cNvSpPr/>
          <p:nvPr/>
        </p:nvSpPr>
        <p:spPr>
          <a:xfrm rot="16200000">
            <a:off x="1214477" y="3749077"/>
            <a:ext cx="814387" cy="523476"/>
          </a:xfrm>
          <a:prstGeom prst="bentArrow">
            <a:avLst>
              <a:gd name="adj1" fmla="val 25000"/>
              <a:gd name="adj2" fmla="val 2736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9A9BD-7E73-F06C-9627-93347032CEB0}"/>
              </a:ext>
            </a:extLst>
          </p:cNvPr>
          <p:cNvSpPr txBox="1"/>
          <p:nvPr/>
        </p:nvSpPr>
        <p:spPr>
          <a:xfrm>
            <a:off x="695715" y="4637029"/>
            <a:ext cx="14573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Iterative protocol optimization process</a:t>
            </a:r>
          </a:p>
        </p:txBody>
      </p:sp>
      <p:sp>
        <p:nvSpPr>
          <p:cNvPr id="22" name="Rectangle 21">
            <a:hlinkClick r:id="rId3" action="ppaction://hlinksldjump"/>
            <a:extLst>
              <a:ext uri="{FF2B5EF4-FFF2-40B4-BE49-F238E27FC236}">
                <a16:creationId xmlns:a16="http://schemas.microsoft.com/office/drawing/2014/main" id="{267A19AE-B52B-2CC9-6312-21ED9967E0B8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9324979-18C1-D450-F4E1-F5ED96042D57}"/>
              </a:ext>
            </a:extLst>
          </p:cNvPr>
          <p:cNvSpPr/>
          <p:nvPr/>
        </p:nvSpPr>
        <p:spPr>
          <a:xfrm>
            <a:off x="6713220" y="5104279"/>
            <a:ext cx="2171700" cy="5428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EC59E0-D672-B7D6-A5A9-D72DA61E1EA8}"/>
              </a:ext>
            </a:extLst>
          </p:cNvPr>
          <p:cNvSpPr txBox="1"/>
          <p:nvPr/>
        </p:nvSpPr>
        <p:spPr>
          <a:xfrm>
            <a:off x="6533493" y="5673149"/>
            <a:ext cx="24139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Investigator may appeal TDT decision to AD-CTR for submission to New Study Intake Coordinator for PRMC review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8C35839-956F-FDA2-AEB2-A38AF3713659}"/>
              </a:ext>
            </a:extLst>
          </p:cNvPr>
          <p:cNvSpPr/>
          <p:nvPr/>
        </p:nvSpPr>
        <p:spPr>
          <a:xfrm>
            <a:off x="1529947" y="1248271"/>
            <a:ext cx="1843698" cy="7386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Protocol Writer</a:t>
            </a:r>
          </a:p>
          <a:p>
            <a:pPr algn="ctr"/>
            <a:r>
              <a:rPr lang="en-US" sz="1400" dirty="0"/>
              <a:t>Protocol development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6719BB31-004E-419F-F90B-8BF263BF4CA8}"/>
              </a:ext>
            </a:extLst>
          </p:cNvPr>
          <p:cNvSpPr/>
          <p:nvPr/>
        </p:nvSpPr>
        <p:spPr>
          <a:xfrm rot="5400000">
            <a:off x="2206493" y="2103899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96E768EA-BC5A-E218-5C21-6F0E1445D3B6}"/>
              </a:ext>
            </a:extLst>
          </p:cNvPr>
          <p:cNvSpPr/>
          <p:nvPr/>
        </p:nvSpPr>
        <p:spPr>
          <a:xfrm rot="16200000">
            <a:off x="2358893" y="2108015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7EE964C4-5299-73A4-5D90-C95BB3240734}"/>
              </a:ext>
            </a:extLst>
          </p:cNvPr>
          <p:cNvSpPr/>
          <p:nvPr/>
        </p:nvSpPr>
        <p:spPr>
          <a:xfrm>
            <a:off x="2804984" y="2708277"/>
            <a:ext cx="506627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E32929BC-DD51-459A-78DE-0A0B169474ED}"/>
              </a:ext>
            </a:extLst>
          </p:cNvPr>
          <p:cNvSpPr/>
          <p:nvPr/>
        </p:nvSpPr>
        <p:spPr>
          <a:xfrm>
            <a:off x="5780897" y="2708276"/>
            <a:ext cx="506627" cy="1594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A7AB351-A218-610F-1484-0E2162CD76E4}"/>
              </a:ext>
            </a:extLst>
          </p:cNvPr>
          <p:cNvSpPr/>
          <p:nvPr/>
        </p:nvSpPr>
        <p:spPr>
          <a:xfrm>
            <a:off x="6475832" y="2467605"/>
            <a:ext cx="2171700" cy="60213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C8368BB-E6A3-FB2C-1575-58C3A883971E}"/>
              </a:ext>
            </a:extLst>
          </p:cNvPr>
          <p:cNvSpPr/>
          <p:nvPr/>
        </p:nvSpPr>
        <p:spPr>
          <a:xfrm>
            <a:off x="9458569" y="2370011"/>
            <a:ext cx="2171700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PRMC</a:t>
            </a:r>
          </a:p>
          <a:p>
            <a:pPr algn="ctr"/>
            <a:r>
              <a:rPr lang="en-US" sz="1200" b="1" dirty="0"/>
              <a:t>(Full Committee)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89AC87CA-637D-37ED-9191-D0EB1B5C06E0}"/>
              </a:ext>
            </a:extLst>
          </p:cNvPr>
          <p:cNvSpPr/>
          <p:nvPr/>
        </p:nvSpPr>
        <p:spPr>
          <a:xfrm>
            <a:off x="8799737" y="2724533"/>
            <a:ext cx="506627" cy="1432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79D8EBC1-10FE-148C-D510-4EB7BD9F2DF7}"/>
              </a:ext>
            </a:extLst>
          </p:cNvPr>
          <p:cNvSpPr/>
          <p:nvPr/>
        </p:nvSpPr>
        <p:spPr>
          <a:xfrm>
            <a:off x="9243920" y="1182204"/>
            <a:ext cx="2600997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 (if PRMC approved)</a:t>
            </a: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C6E6DA52-94E3-23B7-A4FD-B8B5A8E04B5D}"/>
              </a:ext>
            </a:extLst>
          </p:cNvPr>
          <p:cNvSpPr/>
          <p:nvPr/>
        </p:nvSpPr>
        <p:spPr>
          <a:xfrm rot="19338482">
            <a:off x="8622267" y="2083242"/>
            <a:ext cx="506627" cy="1432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810A08-DF8B-26F4-73E8-2BD4C439C640}"/>
              </a:ext>
            </a:extLst>
          </p:cNvPr>
          <p:cNvSpPr txBox="1"/>
          <p:nvPr/>
        </p:nvSpPr>
        <p:spPr>
          <a:xfrm>
            <a:off x="8608882" y="184420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58CF8E-F05D-450C-7CC3-53A05D231ED1}"/>
              </a:ext>
            </a:extLst>
          </p:cNvPr>
          <p:cNvSpPr txBox="1"/>
          <p:nvPr/>
        </p:nvSpPr>
        <p:spPr>
          <a:xfrm>
            <a:off x="8907282" y="242932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37" name="Down Arrow 36">
            <a:extLst>
              <a:ext uri="{FF2B5EF4-FFF2-40B4-BE49-F238E27FC236}">
                <a16:creationId xmlns:a16="http://schemas.microsoft.com/office/drawing/2014/main" id="{639574B9-7CF3-3BE0-31E3-140321A80893}"/>
              </a:ext>
            </a:extLst>
          </p:cNvPr>
          <p:cNvSpPr/>
          <p:nvPr/>
        </p:nvSpPr>
        <p:spPr>
          <a:xfrm rot="19025575">
            <a:off x="6131177" y="3478348"/>
            <a:ext cx="360683" cy="17525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AD84E1A5-FA4A-6848-B3B8-68A76CE9E903}"/>
              </a:ext>
            </a:extLst>
          </p:cNvPr>
          <p:cNvSpPr/>
          <p:nvPr/>
        </p:nvSpPr>
        <p:spPr>
          <a:xfrm>
            <a:off x="9484390" y="4836706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B08008B9-E383-90A0-5B5A-EE5B0587F9AE}"/>
              </a:ext>
            </a:extLst>
          </p:cNvPr>
          <p:cNvSpPr/>
          <p:nvPr/>
        </p:nvSpPr>
        <p:spPr>
          <a:xfrm rot="5400000">
            <a:off x="9787986" y="3943028"/>
            <a:ext cx="1322023" cy="27607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963B6C-36FF-B309-DE6B-6633BB10027F}"/>
              </a:ext>
            </a:extLst>
          </p:cNvPr>
          <p:cNvSpPr txBox="1"/>
          <p:nvPr/>
        </p:nvSpPr>
        <p:spPr>
          <a:xfrm>
            <a:off x="10595386" y="3705630"/>
            <a:ext cx="10780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Approval letter to Investigator</a:t>
            </a: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4BAD18DB-E40D-65AC-9519-1107C22AABA8}"/>
              </a:ext>
            </a:extLst>
          </p:cNvPr>
          <p:cNvSpPr/>
          <p:nvPr/>
        </p:nvSpPr>
        <p:spPr>
          <a:xfrm rot="7862179" flipV="1">
            <a:off x="7975844" y="4036824"/>
            <a:ext cx="2154410" cy="30778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C06B3E-B7C8-E450-8BB1-A62C20A6E09F}"/>
              </a:ext>
            </a:extLst>
          </p:cNvPr>
          <p:cNvSpPr txBox="1"/>
          <p:nvPr/>
        </p:nvSpPr>
        <p:spPr>
          <a:xfrm>
            <a:off x="9965994" y="3374307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6E1EA8-EF66-1945-32D0-A26156548747}"/>
              </a:ext>
            </a:extLst>
          </p:cNvPr>
          <p:cNvSpPr txBox="1"/>
          <p:nvPr/>
        </p:nvSpPr>
        <p:spPr>
          <a:xfrm>
            <a:off x="1390180" y="5412054"/>
            <a:ext cx="45438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Protocol required prior to TDT approval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Concept presentation to TDT prior to formal protocol development recommended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PRMC full committee review required</a:t>
            </a:r>
          </a:p>
        </p:txBody>
      </p:sp>
      <p:pic>
        <p:nvPicPr>
          <p:cNvPr id="44" name="Picture 2" descr="Inkscape Tutorial: Arrow Circle">
            <a:extLst>
              <a:ext uri="{FF2B5EF4-FFF2-40B4-BE49-F238E27FC236}">
                <a16:creationId xmlns:a16="http://schemas.microsoft.com/office/drawing/2014/main" id="{C8115D07-8F94-0F85-D124-C8B8C1A6EA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11233182" y="2386343"/>
            <a:ext cx="397087" cy="38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BD42FF0-6036-6F0B-0EC7-ED36DD5E2AE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Interventional IIT-No CTO Resources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38CE73E-8D56-4603-6EF2-ACF56E509E5C}"/>
              </a:ext>
            </a:extLst>
          </p:cNvPr>
          <p:cNvSpPr/>
          <p:nvPr/>
        </p:nvSpPr>
        <p:spPr>
          <a:xfrm>
            <a:off x="118255" y="3589162"/>
            <a:ext cx="959551" cy="52962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TDT</a:t>
            </a:r>
          </a:p>
          <a:p>
            <a:pPr algn="ctr"/>
            <a:r>
              <a:rPr lang="en-US" sz="1100" dirty="0"/>
              <a:t>Concept Presentation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143CF04-E98D-0B1F-DD43-9D3A26553B22}"/>
              </a:ext>
            </a:extLst>
          </p:cNvPr>
          <p:cNvGrpSpPr/>
          <p:nvPr/>
        </p:nvGrpSpPr>
        <p:grpSpPr>
          <a:xfrm>
            <a:off x="539750" y="3353279"/>
            <a:ext cx="269867" cy="193939"/>
            <a:chOff x="582218" y="2826044"/>
            <a:chExt cx="269867" cy="193939"/>
          </a:xfrm>
        </p:grpSpPr>
        <p:sp>
          <p:nvSpPr>
            <p:cNvPr id="9" name="Right Arrow 8">
              <a:extLst>
                <a:ext uri="{FF2B5EF4-FFF2-40B4-BE49-F238E27FC236}">
                  <a16:creationId xmlns:a16="http://schemas.microsoft.com/office/drawing/2014/main" id="{08298BDF-EEF0-3491-D7CB-9E62CA9D04CA}"/>
                </a:ext>
              </a:extLst>
            </p:cNvPr>
            <p:cNvSpPr/>
            <p:nvPr/>
          </p:nvSpPr>
          <p:spPr>
            <a:xfrm rot="5400000">
              <a:off x="546040" y="2862222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7B84BBF5-731E-AA8E-D398-C88F2C916A8D}"/>
                </a:ext>
              </a:extLst>
            </p:cNvPr>
            <p:cNvSpPr/>
            <p:nvPr/>
          </p:nvSpPr>
          <p:spPr>
            <a:xfrm rot="16200000">
              <a:off x="698440" y="2866338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511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7CA0-5698-6CDE-E4A7-40578C01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346" y="375219"/>
            <a:ext cx="10515600" cy="631174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CTO Resources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B9D13B-07F7-4517-6FF4-804D93C5A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210" y="810776"/>
            <a:ext cx="2842527" cy="632531"/>
          </a:xfrm>
        </p:spPr>
        <p:txBody>
          <a:bodyPr/>
          <a:lstStyle/>
          <a:p>
            <a:r>
              <a:rPr lang="en-US" dirty="0"/>
              <a:t>Pre-Study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76A61-3B93-FE2F-9330-EF702E5D1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211" y="1471225"/>
            <a:ext cx="3262801" cy="5182290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>
              <a:spcBef>
                <a:spcPts val="40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Assistance with protocol development, writing or budget development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CDA coordination for industry studies or multi-site IITs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Site feasibility questionnaire and site visit for industry studies or multi-site IITs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Regulatory activities and preparation of documents for IRB submission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FDA submission for IITs, if required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Assistance with Data Safety and Monitoring Plan creation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Pre-Award Industry Clinical Trial Agreement, and Budget/Contract Negotiation Oversight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Investigational Pharmacy Support including Beacon Builds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 Usage &amp; Material Transfer Agreements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Database Development 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Coordination of EPIC and Oncore Study Builds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18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Study Initiation Visit (SIV) coordination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85FE88-AB60-42BA-EA93-685FC1D83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081318" y="860770"/>
            <a:ext cx="3274070" cy="582537"/>
          </a:xfrm>
        </p:spPr>
        <p:txBody>
          <a:bodyPr/>
          <a:lstStyle/>
          <a:p>
            <a:r>
              <a:rPr lang="en-US" dirty="0"/>
              <a:t>On Study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7A5D3A-9138-89B1-12CD-3D49EBC5A7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81318" y="1471225"/>
            <a:ext cx="3639627" cy="4517585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Source Documentation Development of case report forms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 Management Services- Oncore and industry platforms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Tumor Measurement read Coordination (</a:t>
            </a:r>
            <a:r>
              <a:rPr lang="en-US" sz="1500" kern="1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Yunu</a:t>
            </a: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platform)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Ongoing regulatory activities for modifications, amendments, continuing reviews, and Reportable New Information with IRBs of Record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QA support with monitoring and auditing of Safety, AE/SAE, Noncompliance, and UAPs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 Safety and Monitor Plan implementation for IITs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Industry Budget Development and Negotiation Amendment Oversight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Industry Clinical Trial Agreement Negotiation and Execution Amendment Oversight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  <a:tabLst>
                <a:tab pos="0" algn="l"/>
                <a:tab pos="457200" algn="l"/>
              </a:tabLst>
            </a:pPr>
            <a:r>
              <a:rPr lang="en-US" sz="15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Oversight for monitoring visits including Study Initiation Visits, Interim Monitoring Visits, and Study Closeout Visits</a:t>
            </a:r>
            <a:endParaRPr lang="en-US" sz="15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6245CE1-C760-65DD-C042-F6EE64808252}"/>
              </a:ext>
            </a:extLst>
          </p:cNvPr>
          <p:cNvSpPr txBox="1">
            <a:spLocks/>
          </p:cNvSpPr>
          <p:nvPr/>
        </p:nvSpPr>
        <p:spPr>
          <a:xfrm>
            <a:off x="4472763" y="810776"/>
            <a:ext cx="2842527" cy="6325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Review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5EB4A5C5-FB5B-17E2-3BC9-AFB719CF459B}"/>
              </a:ext>
            </a:extLst>
          </p:cNvPr>
          <p:cNvSpPr txBox="1">
            <a:spLocks/>
          </p:cNvSpPr>
          <p:nvPr/>
        </p:nvSpPr>
        <p:spPr>
          <a:xfrm>
            <a:off x="4411202" y="1471225"/>
            <a:ext cx="3114226" cy="4517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Resource Allocation Evaluation by CTO and UVMMC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Coordination of Ancillary reviews including Radiology, Institutional Biosafety Committee, Radiation Safety Committee, Pharmacy and UVMCC Shared Resources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Quality Assurance oversight and implementation of the Data Safety and Monitoring Plan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TDT (disease team) First Stage Review coordination support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PRMC review and accrual monitoring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Assistance with </a:t>
            </a:r>
            <a:r>
              <a:rPr lang="en-US" sz="1500" dirty="0" err="1"/>
              <a:t>clinicaltrials.gov</a:t>
            </a:r>
            <a:r>
              <a:rPr lang="en-US" sz="1500" dirty="0"/>
              <a:t> registration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500" dirty="0"/>
              <a:t>Accelerated/Emergency PRMC review for special circumstances</a:t>
            </a: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18DD46B8-5CB7-C589-3ACC-5D008CCC276F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ECCD99E-8D59-F9A7-CCA0-9EBD2BD74B06}"/>
              </a:ext>
            </a:extLst>
          </p:cNvPr>
          <p:cNvSpPr txBox="1">
            <a:spLocks/>
          </p:cNvSpPr>
          <p:nvPr/>
        </p:nvSpPr>
        <p:spPr>
          <a:xfrm>
            <a:off x="3286747" y="6047224"/>
            <a:ext cx="4794571" cy="631174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dirty="0">
                <a:solidFill>
                  <a:schemeClr val="bg1"/>
                </a:solidFill>
              </a:rPr>
              <a:t>Cancer Center Data &amp; Safety Monitoring Committee is available for investigator-initiated trials</a:t>
            </a:r>
          </a:p>
        </p:txBody>
      </p:sp>
    </p:spTree>
    <p:extLst>
      <p:ext uri="{BB962C8B-B14F-4D97-AF65-F5344CB8AC3E}">
        <p14:creationId xmlns:p14="http://schemas.microsoft.com/office/powerpoint/2010/main" val="1299451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7CA0-5698-6CDE-E4A7-40578C01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346" y="375219"/>
            <a:ext cx="10515600" cy="631174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Entry Points for Investigators</a:t>
            </a:r>
          </a:p>
        </p:txBody>
      </p:sp>
      <p:sp>
        <p:nvSpPr>
          <p:cNvPr id="11" name="Rectangle 10">
            <a:hlinkClick r:id="rId3" action="ppaction://hlinksldjump"/>
            <a:extLst>
              <a:ext uri="{FF2B5EF4-FFF2-40B4-BE49-F238E27FC236}">
                <a16:creationId xmlns:a16="http://schemas.microsoft.com/office/drawing/2014/main" id="{18DD46B8-5CB7-C589-3ACC-5D008CCC276F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72CBE0F-CFED-B3F4-C3F0-AA92F435C7A5}"/>
              </a:ext>
            </a:extLst>
          </p:cNvPr>
          <p:cNvSpPr/>
          <p:nvPr/>
        </p:nvSpPr>
        <p:spPr>
          <a:xfrm>
            <a:off x="666346" y="1638714"/>
            <a:ext cx="2171700" cy="60213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C0ACAE1-EFE1-C720-7AD4-FCEDFD11119F}"/>
              </a:ext>
            </a:extLst>
          </p:cNvPr>
          <p:cNvSpPr/>
          <p:nvPr/>
        </p:nvSpPr>
        <p:spPr>
          <a:xfrm>
            <a:off x="666347" y="2765529"/>
            <a:ext cx="2171700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Activation Specialist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13ED7DE5-ACBD-AACF-B523-62CA8527B0A7}"/>
              </a:ext>
            </a:extLst>
          </p:cNvPr>
          <p:cNvSpPr/>
          <p:nvPr/>
        </p:nvSpPr>
        <p:spPr>
          <a:xfrm>
            <a:off x="666346" y="3764643"/>
            <a:ext cx="2171700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CTO Administrative Support Specialist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1A18CE8C-93A2-78B8-D580-5B1637763E81}"/>
              </a:ext>
            </a:extLst>
          </p:cNvPr>
          <p:cNvSpPr/>
          <p:nvPr/>
        </p:nvSpPr>
        <p:spPr>
          <a:xfrm>
            <a:off x="625268" y="4763757"/>
            <a:ext cx="2212778" cy="7386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Protocol Writer</a:t>
            </a:r>
          </a:p>
          <a:p>
            <a:pPr algn="ctr"/>
            <a:r>
              <a:rPr lang="en-US" sz="1400" dirty="0"/>
              <a:t>Protocol &amp; budget development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546821BA-3BD2-1944-150F-A985564E31BF}"/>
              </a:ext>
            </a:extLst>
          </p:cNvPr>
          <p:cNvSpPr/>
          <p:nvPr/>
        </p:nvSpPr>
        <p:spPr>
          <a:xfrm>
            <a:off x="7327039" y="1638714"/>
            <a:ext cx="2171700" cy="60213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 Leaders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2F5F5C-0873-5606-4EC7-F474719D5378}"/>
              </a:ext>
            </a:extLst>
          </p:cNvPr>
          <p:cNvSpPr txBox="1"/>
          <p:nvPr/>
        </p:nvSpPr>
        <p:spPr>
          <a:xfrm>
            <a:off x="3040714" y="1618162"/>
            <a:ext cx="2685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Ben Briggs</a:t>
            </a:r>
          </a:p>
          <a:p>
            <a:r>
              <a:rPr lang="en-US" dirty="0">
                <a:hlinkClick r:id="rId4"/>
              </a:rPr>
              <a:t>Ben.Briggs@med.uvm.edu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2E276B-3149-314F-7AC2-4F689A06D49B}"/>
              </a:ext>
            </a:extLst>
          </p:cNvPr>
          <p:cNvSpPr txBox="1"/>
          <p:nvPr/>
        </p:nvSpPr>
        <p:spPr>
          <a:xfrm>
            <a:off x="3040714" y="2662662"/>
            <a:ext cx="3408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Emma Armstrong</a:t>
            </a:r>
          </a:p>
          <a:p>
            <a:r>
              <a:rPr lang="en-US" dirty="0">
                <a:hlinkClick r:id="rId5"/>
              </a:rPr>
              <a:t>Emma.Armstrong@uvmhealth.org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EFC3DF-734B-857E-DDAA-D72CBA22A2DF}"/>
              </a:ext>
            </a:extLst>
          </p:cNvPr>
          <p:cNvSpPr txBox="1"/>
          <p:nvPr/>
        </p:nvSpPr>
        <p:spPr>
          <a:xfrm>
            <a:off x="3085021" y="3678691"/>
            <a:ext cx="2967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Wren Zegans</a:t>
            </a:r>
          </a:p>
          <a:p>
            <a:r>
              <a:rPr lang="en-US" dirty="0">
                <a:hlinkClick r:id="rId6"/>
              </a:rPr>
              <a:t>Wren.Zegans@med.uvm.edu</a:t>
            </a:r>
            <a:r>
              <a:rPr lang="en-US" dirty="0"/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69EA87-BBA1-4CFE-01F3-BA3F56976202}"/>
              </a:ext>
            </a:extLst>
          </p:cNvPr>
          <p:cNvSpPr txBox="1"/>
          <p:nvPr/>
        </p:nvSpPr>
        <p:spPr>
          <a:xfrm>
            <a:off x="3085021" y="4711379"/>
            <a:ext cx="2821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Tracy Smith</a:t>
            </a:r>
          </a:p>
          <a:p>
            <a:r>
              <a:rPr lang="en-US" dirty="0">
                <a:hlinkClick r:id="rId7"/>
              </a:rPr>
              <a:t>Tracy.Smith@med.uvm.edu</a:t>
            </a:r>
            <a:r>
              <a:rPr lang="en-US" dirty="0"/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DF8B2C-763C-C4A4-BB03-79990FA75478}"/>
              </a:ext>
            </a:extLst>
          </p:cNvPr>
          <p:cNvSpPr txBox="1"/>
          <p:nvPr/>
        </p:nvSpPr>
        <p:spPr>
          <a:xfrm>
            <a:off x="7327039" y="2382469"/>
            <a:ext cx="319350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Breast – M. Sowden</a:t>
            </a:r>
          </a:p>
          <a:p>
            <a:r>
              <a:rPr lang="en-US" dirty="0"/>
              <a:t>Upper GI – C. O’Neill</a:t>
            </a:r>
          </a:p>
          <a:p>
            <a:r>
              <a:rPr lang="en-US" dirty="0"/>
              <a:t>Lower GI – J. Moore</a:t>
            </a:r>
          </a:p>
          <a:p>
            <a:r>
              <a:rPr lang="en-US" dirty="0"/>
              <a:t>Head &amp; Neck – M. Barry</a:t>
            </a:r>
          </a:p>
          <a:p>
            <a:r>
              <a:rPr lang="en-US" dirty="0"/>
              <a:t>Heme Malignancies – C. Holmes</a:t>
            </a:r>
          </a:p>
          <a:p>
            <a:r>
              <a:rPr lang="en-US" dirty="0"/>
              <a:t>Endocrine –M. Sajisevi</a:t>
            </a:r>
          </a:p>
          <a:p>
            <a:r>
              <a:rPr lang="en-US" dirty="0"/>
              <a:t>GU – N. Lester-Coll</a:t>
            </a:r>
          </a:p>
          <a:p>
            <a:r>
              <a:rPr lang="en-US" dirty="0"/>
              <a:t>Lung – F. Khan</a:t>
            </a:r>
          </a:p>
          <a:p>
            <a:r>
              <a:rPr lang="en-US" dirty="0"/>
              <a:t>Sarcoma – H. Rehman</a:t>
            </a:r>
          </a:p>
          <a:p>
            <a:r>
              <a:rPr lang="en-US" dirty="0"/>
              <a:t>Cutaneous – C. Anker</a:t>
            </a:r>
          </a:p>
          <a:p>
            <a:r>
              <a:rPr lang="en-US" dirty="0"/>
              <a:t>GYN Oncology – C. Ashley</a:t>
            </a:r>
          </a:p>
          <a:p>
            <a:r>
              <a:rPr lang="en-US" dirty="0"/>
              <a:t>Supportive Care – TBD</a:t>
            </a:r>
          </a:p>
          <a:p>
            <a:r>
              <a:rPr lang="en-US" dirty="0"/>
              <a:t>Neuro Oncology – A. Thomas</a:t>
            </a:r>
          </a:p>
        </p:txBody>
      </p:sp>
    </p:spTree>
    <p:extLst>
      <p:ext uri="{BB962C8B-B14F-4D97-AF65-F5344CB8AC3E}">
        <p14:creationId xmlns:p14="http://schemas.microsoft.com/office/powerpoint/2010/main" val="428633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1E1D2F2E-54B1-E4A1-D96C-DD5ADE603BF3}"/>
              </a:ext>
            </a:extLst>
          </p:cNvPr>
          <p:cNvSpPr/>
          <p:nvPr/>
        </p:nvSpPr>
        <p:spPr>
          <a:xfrm>
            <a:off x="9758226" y="4549008"/>
            <a:ext cx="2171700" cy="9407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Interventional  Trial </a:t>
            </a:r>
            <a:r>
              <a:rPr lang="en-US" sz="1400" b="1" dirty="0"/>
              <a:t>using CTO resources</a:t>
            </a:r>
          </a:p>
        </p:txBody>
      </p:sp>
      <p:sp>
        <p:nvSpPr>
          <p:cNvPr id="4" name="Rounded 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70828AE6-629F-B35E-9A9F-8D45455BE322}"/>
              </a:ext>
            </a:extLst>
          </p:cNvPr>
          <p:cNvSpPr/>
          <p:nvPr/>
        </p:nvSpPr>
        <p:spPr>
          <a:xfrm>
            <a:off x="7250838" y="4541336"/>
            <a:ext cx="2171700" cy="9407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Interventional Trial NOT using CTO resources</a:t>
            </a:r>
          </a:p>
        </p:txBody>
      </p:sp>
      <p:sp>
        <p:nvSpPr>
          <p:cNvPr id="5" name="Rounded Rectangle 4">
            <a:hlinkClick r:id="rId4" action="ppaction://hlinksldjump"/>
            <a:extLst>
              <a:ext uri="{FF2B5EF4-FFF2-40B4-BE49-F238E27FC236}">
                <a16:creationId xmlns:a16="http://schemas.microsoft.com/office/drawing/2014/main" id="{609ABAE4-85CF-4AC9-0BEA-5A0563F06496}"/>
              </a:ext>
            </a:extLst>
          </p:cNvPr>
          <p:cNvSpPr/>
          <p:nvPr/>
        </p:nvSpPr>
        <p:spPr>
          <a:xfrm>
            <a:off x="4586288" y="2985253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Observational or Ancillary/Correlative Study NOT using CTO resources</a:t>
            </a:r>
          </a:p>
        </p:txBody>
      </p:sp>
      <p:sp>
        <p:nvSpPr>
          <p:cNvPr id="6" name="Rounded Rectangle 5">
            <a:hlinkClick r:id="rId5" action="ppaction://hlinksldjump"/>
            <a:extLst>
              <a:ext uri="{FF2B5EF4-FFF2-40B4-BE49-F238E27FC236}">
                <a16:creationId xmlns:a16="http://schemas.microsoft.com/office/drawing/2014/main" id="{81C078B0-E2CE-7506-B47C-8B896DBC9EDC}"/>
              </a:ext>
            </a:extLst>
          </p:cNvPr>
          <p:cNvSpPr/>
          <p:nvPr/>
        </p:nvSpPr>
        <p:spPr>
          <a:xfrm>
            <a:off x="7715248" y="1739292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Retrospective Chart Review or QA/QI study</a:t>
            </a:r>
          </a:p>
        </p:txBody>
      </p:sp>
      <p:sp>
        <p:nvSpPr>
          <p:cNvPr id="7" name="Rounded Rectangle 6">
            <a:hlinkClick r:id="rId6" action="ppaction://hlinksldjump"/>
            <a:extLst>
              <a:ext uri="{FF2B5EF4-FFF2-40B4-BE49-F238E27FC236}">
                <a16:creationId xmlns:a16="http://schemas.microsoft.com/office/drawing/2014/main" id="{9F6BB96B-B6B4-E03D-1A81-BE253D4879DC}"/>
              </a:ext>
            </a:extLst>
          </p:cNvPr>
          <p:cNvSpPr/>
          <p:nvPr/>
        </p:nvSpPr>
        <p:spPr>
          <a:xfrm>
            <a:off x="4743450" y="1739292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Archived tissue study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BE2048-A9F3-051F-1EA1-C980BB706BF6}"/>
              </a:ext>
            </a:extLst>
          </p:cNvPr>
          <p:cNvSpPr txBox="1"/>
          <p:nvPr/>
        </p:nvSpPr>
        <p:spPr>
          <a:xfrm>
            <a:off x="514350" y="661697"/>
            <a:ext cx="654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Slide Show mode: Click on selection to see protocol flow pathway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FC9967-82E0-418B-3E42-B815C894958E}"/>
              </a:ext>
            </a:extLst>
          </p:cNvPr>
          <p:cNvSpPr txBox="1"/>
          <p:nvPr/>
        </p:nvSpPr>
        <p:spPr>
          <a:xfrm>
            <a:off x="338147" y="1832179"/>
            <a:ext cx="2992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Cancer Center registration or PRMC review required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A8E21D-B98F-74F2-540B-DCF37D663342}"/>
              </a:ext>
            </a:extLst>
          </p:cNvPr>
          <p:cNvSpPr txBox="1"/>
          <p:nvPr/>
        </p:nvSpPr>
        <p:spPr>
          <a:xfrm>
            <a:off x="338147" y="3145704"/>
            <a:ext cx="36241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Exempt from PRMC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CTO review if using CTO resources</a:t>
            </a:r>
          </a:p>
        </p:txBody>
      </p:sp>
      <p:sp>
        <p:nvSpPr>
          <p:cNvPr id="11" name="Rounded Rectangle 10">
            <a:hlinkClick r:id="rId7" action="ppaction://hlinksldjump"/>
            <a:extLst>
              <a:ext uri="{FF2B5EF4-FFF2-40B4-BE49-F238E27FC236}">
                <a16:creationId xmlns:a16="http://schemas.microsoft.com/office/drawing/2014/main" id="{9BE40DD6-729A-F9AD-90C7-AB73EA69EA27}"/>
              </a:ext>
            </a:extLst>
          </p:cNvPr>
          <p:cNvSpPr/>
          <p:nvPr/>
        </p:nvSpPr>
        <p:spPr>
          <a:xfrm>
            <a:off x="7558086" y="2985253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Observational or Ancillary/Correlative Study </a:t>
            </a:r>
            <a:r>
              <a:rPr lang="en-US" sz="1400" b="1" dirty="0"/>
              <a:t>using CTO resources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335618-99C0-BF7E-D03B-9AC18B4908EE}"/>
              </a:ext>
            </a:extLst>
          </p:cNvPr>
          <p:cNvSpPr txBox="1"/>
          <p:nvPr/>
        </p:nvSpPr>
        <p:spPr>
          <a:xfrm>
            <a:off x="340950" y="4549008"/>
            <a:ext cx="25962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PRMC review required</a:t>
            </a:r>
          </a:p>
        </p:txBody>
      </p:sp>
      <p:sp>
        <p:nvSpPr>
          <p:cNvPr id="13" name="Rounded Rectangle 12">
            <a:hlinkClick r:id="rId8" action="ppaction://hlinksldjump"/>
            <a:extLst>
              <a:ext uri="{FF2B5EF4-FFF2-40B4-BE49-F238E27FC236}">
                <a16:creationId xmlns:a16="http://schemas.microsoft.com/office/drawing/2014/main" id="{A7C5F9D3-FD2B-FCAE-A2FD-F24107707518}"/>
              </a:ext>
            </a:extLst>
          </p:cNvPr>
          <p:cNvSpPr/>
          <p:nvPr/>
        </p:nvSpPr>
        <p:spPr>
          <a:xfrm>
            <a:off x="5197519" y="4680328"/>
            <a:ext cx="1717631" cy="6627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Industry Trial</a:t>
            </a:r>
          </a:p>
        </p:txBody>
      </p:sp>
      <p:sp>
        <p:nvSpPr>
          <p:cNvPr id="15" name="Rounded Rectangle 14">
            <a:hlinkClick r:id="rId9" action="ppaction://hlinksldjump"/>
            <a:extLst>
              <a:ext uri="{FF2B5EF4-FFF2-40B4-BE49-F238E27FC236}">
                <a16:creationId xmlns:a16="http://schemas.microsoft.com/office/drawing/2014/main" id="{4E08B429-BDF5-06AB-F35B-2F570F489D32}"/>
              </a:ext>
            </a:extLst>
          </p:cNvPr>
          <p:cNvSpPr/>
          <p:nvPr/>
        </p:nvSpPr>
        <p:spPr>
          <a:xfrm>
            <a:off x="951470" y="5894173"/>
            <a:ext cx="2378947" cy="489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List of CTO resources</a:t>
            </a:r>
          </a:p>
        </p:txBody>
      </p:sp>
      <p:sp>
        <p:nvSpPr>
          <p:cNvPr id="14" name="Rounded Rectangle 13">
            <a:hlinkClick r:id="rId10" action="ppaction://hlinksldjump"/>
            <a:extLst>
              <a:ext uri="{FF2B5EF4-FFF2-40B4-BE49-F238E27FC236}">
                <a16:creationId xmlns:a16="http://schemas.microsoft.com/office/drawing/2014/main" id="{B0453B9A-001D-BE1A-EA57-5B7735789855}"/>
              </a:ext>
            </a:extLst>
          </p:cNvPr>
          <p:cNvSpPr/>
          <p:nvPr/>
        </p:nvSpPr>
        <p:spPr>
          <a:xfrm>
            <a:off x="3144200" y="4685448"/>
            <a:ext cx="1717631" cy="6627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NCTN trial</a:t>
            </a:r>
          </a:p>
        </p:txBody>
      </p:sp>
      <p:sp>
        <p:nvSpPr>
          <p:cNvPr id="2" name="Rounded Rectangle 1">
            <a:hlinkClick r:id="rId11" action="ppaction://hlinksldjump"/>
            <a:extLst>
              <a:ext uri="{FF2B5EF4-FFF2-40B4-BE49-F238E27FC236}">
                <a16:creationId xmlns:a16="http://schemas.microsoft.com/office/drawing/2014/main" id="{FF811926-A8D5-FE55-DC20-3F326BE40DEE}"/>
              </a:ext>
            </a:extLst>
          </p:cNvPr>
          <p:cNvSpPr/>
          <p:nvPr/>
        </p:nvSpPr>
        <p:spPr>
          <a:xfrm>
            <a:off x="3788612" y="5894173"/>
            <a:ext cx="2933464" cy="48979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Entry Points for Investigators</a:t>
            </a:r>
          </a:p>
        </p:txBody>
      </p:sp>
    </p:spTree>
    <p:extLst>
      <p:ext uri="{BB962C8B-B14F-4D97-AF65-F5344CB8AC3E}">
        <p14:creationId xmlns:p14="http://schemas.microsoft.com/office/powerpoint/2010/main" val="352115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514350" y="1528763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Archived tissue study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1528763"/>
            <a:ext cx="2171700" cy="92333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  <a:p>
            <a:pPr algn="ctr"/>
            <a:r>
              <a:rPr lang="en-US" sz="1400" b="1" dirty="0"/>
              <a:t>Determination if qualifies as “not human subjects research”</a:t>
            </a:r>
            <a:endParaRPr lang="en-US" b="1" dirty="0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C12004-3C1D-B5F9-FAC0-6C50E7B022A0}"/>
              </a:ext>
            </a:extLst>
          </p:cNvPr>
          <p:cNvSpPr/>
          <p:nvPr/>
        </p:nvSpPr>
        <p:spPr>
          <a:xfrm>
            <a:off x="2804984" y="1867029"/>
            <a:ext cx="481913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252C2C-6540-F10F-9ECE-223790615775}"/>
              </a:ext>
            </a:extLst>
          </p:cNvPr>
          <p:cNvSpPr txBox="1"/>
          <p:nvPr/>
        </p:nvSpPr>
        <p:spPr>
          <a:xfrm>
            <a:off x="699701" y="4831493"/>
            <a:ext cx="60202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First Stage Review by TDT required (optional if investigator desires input)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registration with the Cancer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PRMC review required</a:t>
            </a:r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03914C74-9A1A-5B72-E2F2-C6DAF3EEC224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8" name="Rounded 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93ECE778-2E86-499D-FBB8-3FC18F1F14AD}"/>
              </a:ext>
            </a:extLst>
          </p:cNvPr>
          <p:cNvSpPr/>
          <p:nvPr/>
        </p:nvSpPr>
        <p:spPr>
          <a:xfrm>
            <a:off x="8322593" y="2625318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Observational or Ancillary/Correlative Study NOT using CTO resources</a:t>
            </a:r>
          </a:p>
        </p:txBody>
      </p:sp>
      <p:sp>
        <p:nvSpPr>
          <p:cNvPr id="9" name="Rounded 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71B1C7D4-5391-7D62-9E90-BE08CD54147E}"/>
              </a:ext>
            </a:extLst>
          </p:cNvPr>
          <p:cNvSpPr/>
          <p:nvPr/>
        </p:nvSpPr>
        <p:spPr>
          <a:xfrm>
            <a:off x="8322593" y="4172192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Observational or Ancillary/Correlative Study using CTO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54D2BA-59A0-80A5-3F5D-394001B35F9C}"/>
              </a:ext>
            </a:extLst>
          </p:cNvPr>
          <p:cNvSpPr txBox="1"/>
          <p:nvPr/>
        </p:nvSpPr>
        <p:spPr>
          <a:xfrm>
            <a:off x="5182922" y="3213865"/>
            <a:ext cx="16187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If IRB determines study </a:t>
            </a:r>
            <a:r>
              <a:rPr lang="en-US" sz="1400" u="sng" dirty="0"/>
              <a:t>is</a:t>
            </a:r>
            <a:r>
              <a:rPr lang="en-US" sz="1400" dirty="0"/>
              <a:t> human subjects research</a:t>
            </a:r>
          </a:p>
        </p:txBody>
      </p:sp>
      <p:sp>
        <p:nvSpPr>
          <p:cNvPr id="11" name="Bent-Up Arrow 10">
            <a:extLst>
              <a:ext uri="{FF2B5EF4-FFF2-40B4-BE49-F238E27FC236}">
                <a16:creationId xmlns:a16="http://schemas.microsoft.com/office/drawing/2014/main" id="{A5530A0E-8F0A-A3C9-9DE6-630D422CC171}"/>
              </a:ext>
            </a:extLst>
          </p:cNvPr>
          <p:cNvSpPr/>
          <p:nvPr/>
        </p:nvSpPr>
        <p:spPr>
          <a:xfrm>
            <a:off x="7802132" y="3812517"/>
            <a:ext cx="520461" cy="187025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-Up Arrow 11">
            <a:extLst>
              <a:ext uri="{FF2B5EF4-FFF2-40B4-BE49-F238E27FC236}">
                <a16:creationId xmlns:a16="http://schemas.microsoft.com/office/drawing/2014/main" id="{F905094A-586F-A426-F364-FACFC3F6181B}"/>
              </a:ext>
            </a:extLst>
          </p:cNvPr>
          <p:cNvSpPr/>
          <p:nvPr/>
        </p:nvSpPr>
        <p:spPr>
          <a:xfrm flipV="1">
            <a:off x="7803610" y="4068428"/>
            <a:ext cx="520461" cy="187025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2CC5572-22AB-88A2-929C-DC5E52EC0F9E}"/>
              </a:ext>
            </a:extLst>
          </p:cNvPr>
          <p:cNvSpPr/>
          <p:nvPr/>
        </p:nvSpPr>
        <p:spPr>
          <a:xfrm>
            <a:off x="3459374" y="1528763"/>
            <a:ext cx="2171700" cy="9425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  <a:p>
            <a:pPr algn="ctr"/>
            <a:r>
              <a:rPr lang="en-US" sz="1400" b="1" dirty="0"/>
              <a:t>Confirmation that no human subjects review or approval required</a:t>
            </a:r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6715A229-ABC3-BD04-7CB9-36790E1A5897}"/>
              </a:ext>
            </a:extLst>
          </p:cNvPr>
          <p:cNvCxnSpPr/>
          <p:nvPr/>
        </p:nvCxnSpPr>
        <p:spPr>
          <a:xfrm>
            <a:off x="4646141" y="2792627"/>
            <a:ext cx="2965621" cy="1275801"/>
          </a:xfrm>
          <a:prstGeom prst="bentConnector3">
            <a:avLst>
              <a:gd name="adj1" fmla="val 0"/>
            </a:avLst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37D023E-2E71-00E0-6210-8CC7A5DC284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Archived Tissue Study</a:t>
            </a:r>
          </a:p>
        </p:txBody>
      </p:sp>
    </p:spTree>
    <p:extLst>
      <p:ext uri="{BB962C8B-B14F-4D97-AF65-F5344CB8AC3E}">
        <p14:creationId xmlns:p14="http://schemas.microsoft.com/office/powerpoint/2010/main" val="91747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514350" y="1528763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Retrospective Chart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1528763"/>
            <a:ext cx="2171700" cy="9425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  <a:p>
            <a:pPr algn="ctr"/>
            <a:r>
              <a:rPr lang="en-US" sz="1400" b="1" dirty="0"/>
              <a:t>Confirmation that no human subjects review or approval required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C12004-3C1D-B5F9-FAC0-6C50E7B022A0}"/>
              </a:ext>
            </a:extLst>
          </p:cNvPr>
          <p:cNvSpPr/>
          <p:nvPr/>
        </p:nvSpPr>
        <p:spPr>
          <a:xfrm>
            <a:off x="2804984" y="1853515"/>
            <a:ext cx="506627" cy="133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BA4250-241E-A80C-18B0-15FA7D2BED10}"/>
              </a:ext>
            </a:extLst>
          </p:cNvPr>
          <p:cNvSpPr txBox="1"/>
          <p:nvPr/>
        </p:nvSpPr>
        <p:spPr>
          <a:xfrm>
            <a:off x="514350" y="3018634"/>
            <a:ext cx="60202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First Stage Review by TDT required (optional if investigator desires input)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Cancer Center registration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 PRMC review required</a:t>
            </a:r>
          </a:p>
        </p:txBody>
      </p:sp>
      <p:sp>
        <p:nvSpPr>
          <p:cNvPr id="13" name="Rectangle 12">
            <a:hlinkClick r:id="rId2" action="ppaction://hlinksldjump"/>
            <a:extLst>
              <a:ext uri="{FF2B5EF4-FFF2-40B4-BE49-F238E27FC236}">
                <a16:creationId xmlns:a16="http://schemas.microsoft.com/office/drawing/2014/main" id="{2656690D-5282-CEE5-05F3-AB10217B5FF0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C5A7E1C-60A1-F1C7-C9E4-C40AC85C15A3}"/>
              </a:ext>
            </a:extLst>
          </p:cNvPr>
          <p:cNvSpPr/>
          <p:nvPr/>
        </p:nvSpPr>
        <p:spPr>
          <a:xfrm>
            <a:off x="617323" y="4645271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QA/QI study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71E62C4-F5AD-D7CA-1AC3-C3E5061DB803}"/>
              </a:ext>
            </a:extLst>
          </p:cNvPr>
          <p:cNvSpPr/>
          <p:nvPr/>
        </p:nvSpPr>
        <p:spPr>
          <a:xfrm>
            <a:off x="3562347" y="4645271"/>
            <a:ext cx="2171700" cy="94258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  <a:p>
            <a:pPr algn="ctr"/>
            <a:r>
              <a:rPr lang="en-US" sz="1400" b="1" dirty="0"/>
              <a:t>Confirmation that no human subjects review or approval required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2B0C004C-31C7-FF32-B6AA-E1447CF7B0C4}"/>
              </a:ext>
            </a:extLst>
          </p:cNvPr>
          <p:cNvSpPr/>
          <p:nvPr/>
        </p:nvSpPr>
        <p:spPr>
          <a:xfrm>
            <a:off x="2907957" y="4970023"/>
            <a:ext cx="506627" cy="13337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1B9ACE52-0B3E-F7E0-7D53-59411B2E9AFB}"/>
              </a:ext>
            </a:extLst>
          </p:cNvPr>
          <p:cNvSpPr/>
          <p:nvPr/>
        </p:nvSpPr>
        <p:spPr>
          <a:xfrm>
            <a:off x="6238807" y="5071579"/>
            <a:ext cx="1491570" cy="136271"/>
          </a:xfrm>
          <a:prstGeom prst="rightArrow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ADE0AA7-957F-BCBC-AF28-870E694BAC7F}"/>
              </a:ext>
            </a:extLst>
          </p:cNvPr>
          <p:cNvSpPr/>
          <p:nvPr/>
        </p:nvSpPr>
        <p:spPr>
          <a:xfrm>
            <a:off x="8457619" y="4514851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Appropriate study category pathway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D2ED4C-5DF6-A46C-616A-C65F46DEA5CB}"/>
              </a:ext>
            </a:extLst>
          </p:cNvPr>
          <p:cNvSpPr txBox="1"/>
          <p:nvPr/>
        </p:nvSpPr>
        <p:spPr>
          <a:xfrm>
            <a:off x="6175224" y="4457803"/>
            <a:ext cx="1618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If IRB determines study is “research”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2333732-43F6-1773-6A0C-11D11963D77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Retrospective Chart Review and QA/QI Studies</a:t>
            </a:r>
          </a:p>
        </p:txBody>
      </p:sp>
    </p:spTree>
    <p:extLst>
      <p:ext uri="{BB962C8B-B14F-4D97-AF65-F5344CB8AC3E}">
        <p14:creationId xmlns:p14="http://schemas.microsoft.com/office/powerpoint/2010/main" val="277677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199186" y="1962959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Investigator-Initiated Observational or Ancillary/Correlative Study NOT using CTO resources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1967675"/>
            <a:ext cx="2171700" cy="128363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protocol design, feasibility, overlap with other trials, available study population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C12004-3C1D-B5F9-FAC0-6C50E7B022A0}"/>
              </a:ext>
            </a:extLst>
          </p:cNvPr>
          <p:cNvSpPr/>
          <p:nvPr/>
        </p:nvSpPr>
        <p:spPr>
          <a:xfrm>
            <a:off x="2804984" y="2305941"/>
            <a:ext cx="506627" cy="13004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50392CA8-D04C-93BD-2A56-DB23842B9FC9}"/>
              </a:ext>
            </a:extLst>
          </p:cNvPr>
          <p:cNvSpPr/>
          <p:nvPr/>
        </p:nvSpPr>
        <p:spPr>
          <a:xfrm>
            <a:off x="5780897" y="2305940"/>
            <a:ext cx="506627" cy="1300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5F4A537-6CE3-60BF-7760-08AC05780F9B}"/>
              </a:ext>
            </a:extLst>
          </p:cNvPr>
          <p:cNvSpPr/>
          <p:nvPr/>
        </p:nvSpPr>
        <p:spPr>
          <a:xfrm>
            <a:off x="6503804" y="2058144"/>
            <a:ext cx="2171700" cy="67840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pic>
        <p:nvPicPr>
          <p:cNvPr id="1026" name="Picture 2" descr="Inkscape Tutorial: Arrow Circle">
            <a:extLst>
              <a:ext uri="{FF2B5EF4-FFF2-40B4-BE49-F238E27FC236}">
                <a16:creationId xmlns:a16="http://schemas.microsoft.com/office/drawing/2014/main" id="{CFC586CE-749D-0F55-00A6-5151B5233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2308776" y="3512574"/>
            <a:ext cx="900162" cy="88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ent Arrow 1">
            <a:extLst>
              <a:ext uri="{FF2B5EF4-FFF2-40B4-BE49-F238E27FC236}">
                <a16:creationId xmlns:a16="http://schemas.microsoft.com/office/drawing/2014/main" id="{C4CF319C-A111-E9FA-9C38-87EC01EDD05D}"/>
              </a:ext>
            </a:extLst>
          </p:cNvPr>
          <p:cNvSpPr/>
          <p:nvPr/>
        </p:nvSpPr>
        <p:spPr>
          <a:xfrm rot="10800000">
            <a:off x="3634306" y="3512574"/>
            <a:ext cx="480493" cy="50309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Bent Arrow 2">
            <a:extLst>
              <a:ext uri="{FF2B5EF4-FFF2-40B4-BE49-F238E27FC236}">
                <a16:creationId xmlns:a16="http://schemas.microsoft.com/office/drawing/2014/main" id="{05033C26-A968-579F-009F-922493C4B4B6}"/>
              </a:ext>
            </a:extLst>
          </p:cNvPr>
          <p:cNvSpPr/>
          <p:nvPr/>
        </p:nvSpPr>
        <p:spPr>
          <a:xfrm rot="16200000">
            <a:off x="1284478" y="3416741"/>
            <a:ext cx="657479" cy="540383"/>
          </a:xfrm>
          <a:prstGeom prst="bentArrow">
            <a:avLst>
              <a:gd name="adj1" fmla="val 25000"/>
              <a:gd name="adj2" fmla="val 27367"/>
              <a:gd name="adj3" fmla="val 35917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9A9BD-7E73-F06C-9627-93347032CEB0}"/>
              </a:ext>
            </a:extLst>
          </p:cNvPr>
          <p:cNvSpPr txBox="1"/>
          <p:nvPr/>
        </p:nvSpPr>
        <p:spPr>
          <a:xfrm>
            <a:off x="2030194" y="4473498"/>
            <a:ext cx="14573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Iterative protocol optimization process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AB540F4-B963-FC80-4441-759FCE8FCF91}"/>
              </a:ext>
            </a:extLst>
          </p:cNvPr>
          <p:cNvSpPr/>
          <p:nvPr/>
        </p:nvSpPr>
        <p:spPr>
          <a:xfrm>
            <a:off x="6558195" y="5182272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9AC157DF-D65F-B94C-C447-986EAD3B085F}"/>
              </a:ext>
            </a:extLst>
          </p:cNvPr>
          <p:cNvSpPr/>
          <p:nvPr/>
        </p:nvSpPr>
        <p:spPr>
          <a:xfrm rot="5400000">
            <a:off x="6728553" y="4032683"/>
            <a:ext cx="1913627" cy="1283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8C7F21-4965-39E3-B972-3E164EAE363F}"/>
              </a:ext>
            </a:extLst>
          </p:cNvPr>
          <p:cNvSpPr txBox="1"/>
          <p:nvPr/>
        </p:nvSpPr>
        <p:spPr>
          <a:xfrm>
            <a:off x="7749550" y="3646341"/>
            <a:ext cx="1555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PRMC review exemption letter signed by PRMC Chair or Vice-Chair  to investigator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38A603-2BB5-922D-6AF7-3052F4D96A15}"/>
              </a:ext>
            </a:extLst>
          </p:cNvPr>
          <p:cNvSpPr txBox="1"/>
          <p:nvPr/>
        </p:nvSpPr>
        <p:spPr>
          <a:xfrm>
            <a:off x="562109" y="5537549"/>
            <a:ext cx="35526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optional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Exempt from PRMC review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99A080-060B-A024-B503-E9B951A539F5}"/>
              </a:ext>
            </a:extLst>
          </p:cNvPr>
          <p:cNvSpPr txBox="1"/>
          <p:nvPr/>
        </p:nvSpPr>
        <p:spPr>
          <a:xfrm>
            <a:off x="3833165" y="1010522"/>
            <a:ext cx="14241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TDT input is recommended but optional</a:t>
            </a:r>
          </a:p>
        </p:txBody>
      </p:sp>
      <p:cxnSp>
        <p:nvCxnSpPr>
          <p:cNvPr id="21" name="Curved Connector 20">
            <a:extLst>
              <a:ext uri="{FF2B5EF4-FFF2-40B4-BE49-F238E27FC236}">
                <a16:creationId xmlns:a16="http://schemas.microsoft.com/office/drawing/2014/main" id="{CC9147BD-8815-5135-EC52-6410040FA8C4}"/>
              </a:ext>
            </a:extLst>
          </p:cNvPr>
          <p:cNvCxnSpPr>
            <a:cxnSpLocks/>
            <a:stCxn id="4" idx="0"/>
            <a:endCxn id="8" idx="0"/>
          </p:cNvCxnSpPr>
          <p:nvPr/>
        </p:nvCxnSpPr>
        <p:spPr>
          <a:xfrm rot="16200000" flipH="1">
            <a:off x="4468333" y="-1063176"/>
            <a:ext cx="95185" cy="6147455"/>
          </a:xfrm>
          <a:prstGeom prst="curvedConnector3">
            <a:avLst>
              <a:gd name="adj1" fmla="val -240164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3" action="ppaction://hlinksldjump"/>
            <a:extLst>
              <a:ext uri="{FF2B5EF4-FFF2-40B4-BE49-F238E27FC236}">
                <a16:creationId xmlns:a16="http://schemas.microsoft.com/office/drawing/2014/main" id="{61148A45-F02D-D5CD-94CA-113D25FF2D36}"/>
              </a:ext>
            </a:extLst>
          </p:cNvPr>
          <p:cNvSpPr/>
          <p:nvPr/>
        </p:nvSpPr>
        <p:spPr>
          <a:xfrm>
            <a:off x="10587038" y="6276213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7F5E55C-16EA-B0E2-342E-3C8E39B654CB}"/>
              </a:ext>
            </a:extLst>
          </p:cNvPr>
          <p:cNvSpPr/>
          <p:nvPr/>
        </p:nvSpPr>
        <p:spPr>
          <a:xfrm>
            <a:off x="8969017" y="2305940"/>
            <a:ext cx="506627" cy="1300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8C2F9D9-A9E0-25EB-BCBA-902F7F95A7FE}"/>
              </a:ext>
            </a:extLst>
          </p:cNvPr>
          <p:cNvSpPr/>
          <p:nvPr/>
        </p:nvSpPr>
        <p:spPr>
          <a:xfrm>
            <a:off x="9663952" y="2031760"/>
            <a:ext cx="2171700" cy="67840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3E9379-75EF-7EA5-6B59-E637A4BE8066}"/>
              </a:ext>
            </a:extLst>
          </p:cNvPr>
          <p:cNvSpPr txBox="1"/>
          <p:nvPr/>
        </p:nvSpPr>
        <p:spPr>
          <a:xfrm>
            <a:off x="7749550" y="307735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3BFF987-1346-BE62-D8A8-EED44EE73A44}"/>
              </a:ext>
            </a:extLst>
          </p:cNvPr>
          <p:cNvSpPr txBox="1"/>
          <p:nvPr/>
        </p:nvSpPr>
        <p:spPr>
          <a:xfrm>
            <a:off x="9031709" y="198475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pic>
        <p:nvPicPr>
          <p:cNvPr id="22" name="Picture 2" descr="Inkscape Tutorial: Arrow Circle">
            <a:extLst>
              <a:ext uri="{FF2B5EF4-FFF2-40B4-BE49-F238E27FC236}">
                <a16:creationId xmlns:a16="http://schemas.microsoft.com/office/drawing/2014/main" id="{197D507E-7BC6-66ED-0393-B96B3EB9CA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8419723" y="2919588"/>
            <a:ext cx="556703" cy="54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446AB93-C8ED-47D3-1A36-5860E5AE807B}"/>
              </a:ext>
            </a:extLst>
          </p:cNvPr>
          <p:cNvSpPr txBox="1"/>
          <p:nvPr/>
        </p:nvSpPr>
        <p:spPr>
          <a:xfrm>
            <a:off x="8971004" y="3025433"/>
            <a:ext cx="1332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 business days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FCBCE28-9B48-67BE-A156-CF6FBDBB06B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3883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IIT-Observational/Correlative-No CTO Resources</a:t>
            </a:r>
          </a:p>
        </p:txBody>
      </p:sp>
    </p:spTree>
    <p:extLst>
      <p:ext uri="{BB962C8B-B14F-4D97-AF65-F5344CB8AC3E}">
        <p14:creationId xmlns:p14="http://schemas.microsoft.com/office/powerpoint/2010/main" val="2779104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2095691"/>
            <a:ext cx="2171700" cy="128363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protocol design, feasibility, overlap with other trials, available patient population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C12004-3C1D-B5F9-FAC0-6C50E7B022A0}"/>
              </a:ext>
            </a:extLst>
          </p:cNvPr>
          <p:cNvSpPr/>
          <p:nvPr/>
        </p:nvSpPr>
        <p:spPr>
          <a:xfrm>
            <a:off x="2804984" y="2433957"/>
            <a:ext cx="506627" cy="1274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50392CA8-D04C-93BD-2A56-DB23842B9FC9}"/>
              </a:ext>
            </a:extLst>
          </p:cNvPr>
          <p:cNvSpPr/>
          <p:nvPr/>
        </p:nvSpPr>
        <p:spPr>
          <a:xfrm>
            <a:off x="5780897" y="2433956"/>
            <a:ext cx="506627" cy="1180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5F4A537-6CE3-60BF-7760-08AC05780F9B}"/>
              </a:ext>
            </a:extLst>
          </p:cNvPr>
          <p:cNvSpPr/>
          <p:nvPr/>
        </p:nvSpPr>
        <p:spPr>
          <a:xfrm>
            <a:off x="6475832" y="2193285"/>
            <a:ext cx="2171700" cy="60213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48A5BC-7248-B7D0-7463-5D085A693CEF}"/>
              </a:ext>
            </a:extLst>
          </p:cNvPr>
          <p:cNvSpPr/>
          <p:nvPr/>
        </p:nvSpPr>
        <p:spPr>
          <a:xfrm>
            <a:off x="9533424" y="2382303"/>
            <a:ext cx="2171700" cy="72512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CTO Medical Director</a:t>
            </a:r>
          </a:p>
          <a:p>
            <a:pPr algn="ctr"/>
            <a:r>
              <a:rPr lang="en-US" sz="1200" b="1" dirty="0"/>
              <a:t>CTO Admin. Director</a:t>
            </a:r>
          </a:p>
          <a:p>
            <a:pPr algn="ctr"/>
            <a:r>
              <a:rPr lang="en-US" sz="1100" dirty="0"/>
              <a:t>Approval of CTO resource utilization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97648B0A-F932-219E-A24F-0173034E2629}"/>
              </a:ext>
            </a:extLst>
          </p:cNvPr>
          <p:cNvSpPr/>
          <p:nvPr/>
        </p:nvSpPr>
        <p:spPr>
          <a:xfrm rot="5400000">
            <a:off x="10441960" y="2099710"/>
            <a:ext cx="335752" cy="1103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nkscape Tutorial: Arrow Circle">
            <a:extLst>
              <a:ext uri="{FF2B5EF4-FFF2-40B4-BE49-F238E27FC236}">
                <a16:creationId xmlns:a16="http://schemas.microsoft.com/office/drawing/2014/main" id="{CFC586CE-749D-0F55-00A6-5151B5233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2281875" y="3601475"/>
            <a:ext cx="979517" cy="96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ent Arrow 1">
            <a:extLst>
              <a:ext uri="{FF2B5EF4-FFF2-40B4-BE49-F238E27FC236}">
                <a16:creationId xmlns:a16="http://schemas.microsoft.com/office/drawing/2014/main" id="{C4CF319C-A111-E9FA-9C38-87EC01EDD05D}"/>
              </a:ext>
            </a:extLst>
          </p:cNvPr>
          <p:cNvSpPr/>
          <p:nvPr/>
        </p:nvSpPr>
        <p:spPr>
          <a:xfrm rot="10800000">
            <a:off x="3634306" y="3640590"/>
            <a:ext cx="480493" cy="50309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Bent Arrow 2">
            <a:extLst>
              <a:ext uri="{FF2B5EF4-FFF2-40B4-BE49-F238E27FC236}">
                <a16:creationId xmlns:a16="http://schemas.microsoft.com/office/drawing/2014/main" id="{05033C26-A968-579F-009F-922493C4B4B6}"/>
              </a:ext>
            </a:extLst>
          </p:cNvPr>
          <p:cNvSpPr/>
          <p:nvPr/>
        </p:nvSpPr>
        <p:spPr>
          <a:xfrm rot="16200000">
            <a:off x="1304849" y="3565129"/>
            <a:ext cx="702461" cy="454658"/>
          </a:xfrm>
          <a:prstGeom prst="bentArrow">
            <a:avLst>
              <a:gd name="adj1" fmla="val 25000"/>
              <a:gd name="adj2" fmla="val 2736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93AA482-150B-44B2-6D59-F23162F4A484}"/>
              </a:ext>
            </a:extLst>
          </p:cNvPr>
          <p:cNvSpPr/>
          <p:nvPr/>
        </p:nvSpPr>
        <p:spPr>
          <a:xfrm>
            <a:off x="9545262" y="1445394"/>
            <a:ext cx="2171700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Activation Specialist</a:t>
            </a:r>
          </a:p>
          <a:p>
            <a:pPr algn="ctr"/>
            <a:r>
              <a:rPr lang="en-US" sz="1100" b="1" dirty="0"/>
              <a:t>RAE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73E6E6B0-3675-18FA-E644-D2E04B9E82D9}"/>
              </a:ext>
            </a:extLst>
          </p:cNvPr>
          <p:cNvSpPr/>
          <p:nvPr/>
        </p:nvSpPr>
        <p:spPr>
          <a:xfrm>
            <a:off x="8045062" y="3133265"/>
            <a:ext cx="109667" cy="38783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9A9BD-7E73-F06C-9627-93347032CEB0}"/>
              </a:ext>
            </a:extLst>
          </p:cNvPr>
          <p:cNvSpPr txBox="1"/>
          <p:nvPr/>
        </p:nvSpPr>
        <p:spPr>
          <a:xfrm>
            <a:off x="2042970" y="4636629"/>
            <a:ext cx="14573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Iterative protocol optimization process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AB540F4-B963-FC80-4441-759FCE8FCF91}"/>
              </a:ext>
            </a:extLst>
          </p:cNvPr>
          <p:cNvSpPr/>
          <p:nvPr/>
        </p:nvSpPr>
        <p:spPr>
          <a:xfrm>
            <a:off x="6919666" y="5967731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9AC157DF-D65F-B94C-C447-986EAD3B085F}"/>
              </a:ext>
            </a:extLst>
          </p:cNvPr>
          <p:cNvSpPr/>
          <p:nvPr/>
        </p:nvSpPr>
        <p:spPr>
          <a:xfrm rot="5400000">
            <a:off x="5810662" y="4438160"/>
            <a:ext cx="2661367" cy="1732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0C5BDE2-9D22-D289-02F0-D1C78BF15E48}"/>
              </a:ext>
            </a:extLst>
          </p:cNvPr>
          <p:cNvSpPr/>
          <p:nvPr/>
        </p:nvSpPr>
        <p:spPr>
          <a:xfrm>
            <a:off x="199186" y="2090975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Investigator-Initiated Observational or Ancillary/Correlative Study </a:t>
            </a:r>
            <a:r>
              <a:rPr lang="en-US" sz="1400" b="1" dirty="0"/>
              <a:t>using CTO resources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50D021-9EB2-64E7-163F-0372B2285551}"/>
              </a:ext>
            </a:extLst>
          </p:cNvPr>
          <p:cNvSpPr txBox="1"/>
          <p:nvPr/>
        </p:nvSpPr>
        <p:spPr>
          <a:xfrm>
            <a:off x="3796095" y="1150204"/>
            <a:ext cx="14241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TDT input is recommended but optional</a:t>
            </a:r>
          </a:p>
        </p:txBody>
      </p: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EA077724-0D21-E2D4-EA84-A2DE6BCBBBE6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99582" y="-966408"/>
            <a:ext cx="4716" cy="6119483"/>
          </a:xfrm>
          <a:prstGeom prst="curvedConnector3">
            <a:avLst>
              <a:gd name="adj1" fmla="val -4847328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hlinkClick r:id="rId3" action="ppaction://hlinksldjump"/>
            <a:extLst>
              <a:ext uri="{FF2B5EF4-FFF2-40B4-BE49-F238E27FC236}">
                <a16:creationId xmlns:a16="http://schemas.microsoft.com/office/drawing/2014/main" id="{5BC6DA55-4EA3-1F44-3265-4539B6313699}"/>
              </a:ext>
            </a:extLst>
          </p:cNvPr>
          <p:cNvSpPr/>
          <p:nvPr/>
        </p:nvSpPr>
        <p:spPr>
          <a:xfrm>
            <a:off x="10590232" y="6297756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96AFDD46-6EE8-158D-F21B-A6D9237C72CB}"/>
              </a:ext>
            </a:extLst>
          </p:cNvPr>
          <p:cNvSpPr/>
          <p:nvPr/>
        </p:nvSpPr>
        <p:spPr>
          <a:xfrm rot="20212642">
            <a:off x="8809993" y="1983098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E5FB252-80C0-8F5A-4C68-F53EF665F1A2}"/>
              </a:ext>
            </a:extLst>
          </p:cNvPr>
          <p:cNvSpPr/>
          <p:nvPr/>
        </p:nvSpPr>
        <p:spPr>
          <a:xfrm>
            <a:off x="7504118" y="3608700"/>
            <a:ext cx="2171700" cy="53498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AC0975-FAE6-BA8D-A2D5-BD57DD037F62}"/>
              </a:ext>
            </a:extLst>
          </p:cNvPr>
          <p:cNvSpPr txBox="1"/>
          <p:nvPr/>
        </p:nvSpPr>
        <p:spPr>
          <a:xfrm>
            <a:off x="7267518" y="4726614"/>
            <a:ext cx="15550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PRMC review exemption letter signed by PRMC Chair or Vice-Chair  to investigator</a:t>
            </a:r>
          </a:p>
        </p:txBody>
      </p:sp>
      <p:sp>
        <p:nvSpPr>
          <p:cNvPr id="22" name="Rounded Rectangle 21">
            <a:hlinkClick r:id="rId4" action="ppaction://hlinksldjump"/>
            <a:extLst>
              <a:ext uri="{FF2B5EF4-FFF2-40B4-BE49-F238E27FC236}">
                <a16:creationId xmlns:a16="http://schemas.microsoft.com/office/drawing/2014/main" id="{CF64B3ED-F6F0-FD8F-D01F-5097D0DE4EE1}"/>
              </a:ext>
            </a:extLst>
          </p:cNvPr>
          <p:cNvSpPr/>
          <p:nvPr/>
        </p:nvSpPr>
        <p:spPr>
          <a:xfrm>
            <a:off x="9545262" y="5005961"/>
            <a:ext cx="2486025" cy="117709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Observational or Ancillary/Correlative Study NOT using CTO resources pathway</a:t>
            </a: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A351D7C3-A878-0CF7-0D88-788359ECA0F9}"/>
              </a:ext>
            </a:extLst>
          </p:cNvPr>
          <p:cNvSpPr/>
          <p:nvPr/>
        </p:nvSpPr>
        <p:spPr>
          <a:xfrm rot="5400000">
            <a:off x="10896772" y="4158213"/>
            <a:ext cx="1353127" cy="17325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018F78-55B2-48FA-D59A-C915FD3923BA}"/>
              </a:ext>
            </a:extLst>
          </p:cNvPr>
          <p:cNvSpPr txBox="1"/>
          <p:nvPr/>
        </p:nvSpPr>
        <p:spPr>
          <a:xfrm>
            <a:off x="10366294" y="3978343"/>
            <a:ext cx="1207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CTO resource use NOT approved</a:t>
            </a:r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BE39EC7A-A5E3-2FAD-2E7C-12E6282DCC9D}"/>
              </a:ext>
            </a:extLst>
          </p:cNvPr>
          <p:cNvSpPr/>
          <p:nvPr/>
        </p:nvSpPr>
        <p:spPr>
          <a:xfrm rot="10800000">
            <a:off x="8874443" y="2541898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E6D2FA-7FFA-3610-DC3D-041B0C024A09}"/>
              </a:ext>
            </a:extLst>
          </p:cNvPr>
          <p:cNvSpPr txBox="1"/>
          <p:nvPr/>
        </p:nvSpPr>
        <p:spPr>
          <a:xfrm>
            <a:off x="505530" y="5375293"/>
            <a:ext cx="60393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optional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May be requested by CTO Medical Director prior to CTO resource utilization approval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Resource Allocation Evaluation (RAE) review by CTO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Exempt from PRMC review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5A02040-E6F0-7AB4-CD8C-2829DACFA042}"/>
              </a:ext>
            </a:extLst>
          </p:cNvPr>
          <p:cNvSpPr txBox="1"/>
          <p:nvPr/>
        </p:nvSpPr>
        <p:spPr>
          <a:xfrm>
            <a:off x="8818356" y="169438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E06866-1A15-8BB8-2776-64EDA9D50291}"/>
              </a:ext>
            </a:extLst>
          </p:cNvPr>
          <p:cNvSpPr txBox="1"/>
          <p:nvPr/>
        </p:nvSpPr>
        <p:spPr>
          <a:xfrm>
            <a:off x="10606629" y="198322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B3DBC8-B9F2-CC4B-1E60-12D896F9C1F4}"/>
              </a:ext>
            </a:extLst>
          </p:cNvPr>
          <p:cNvSpPr txBox="1"/>
          <p:nvPr/>
        </p:nvSpPr>
        <p:spPr>
          <a:xfrm>
            <a:off x="8113863" y="312767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37DAC8-016D-E176-8D98-9DF4910BDC74}"/>
              </a:ext>
            </a:extLst>
          </p:cNvPr>
          <p:cNvSpPr txBox="1"/>
          <p:nvPr/>
        </p:nvSpPr>
        <p:spPr>
          <a:xfrm>
            <a:off x="8989737" y="223747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338464-9EB6-ED02-2211-D12DA3DF8C2F}"/>
              </a:ext>
            </a:extLst>
          </p:cNvPr>
          <p:cNvSpPr txBox="1"/>
          <p:nvPr/>
        </p:nvSpPr>
        <p:spPr>
          <a:xfrm>
            <a:off x="7158753" y="319788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6D5570-75A4-C8F7-D372-FD62AD1AA41A}"/>
              </a:ext>
            </a:extLst>
          </p:cNvPr>
          <p:cNvSpPr txBox="1"/>
          <p:nvPr/>
        </p:nvSpPr>
        <p:spPr>
          <a:xfrm>
            <a:off x="8929869" y="2574780"/>
            <a:ext cx="429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783A817-40BD-018F-538B-1BC49CDE7BA7}"/>
              </a:ext>
            </a:extLst>
          </p:cNvPr>
          <p:cNvSpPr txBox="1"/>
          <p:nvPr/>
        </p:nvSpPr>
        <p:spPr>
          <a:xfrm>
            <a:off x="11358564" y="3197885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no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7909758-608A-2E6B-C00B-1128CA4C4FA9}"/>
              </a:ext>
            </a:extLst>
          </p:cNvPr>
          <p:cNvSpPr/>
          <p:nvPr/>
        </p:nvSpPr>
        <p:spPr>
          <a:xfrm>
            <a:off x="541400" y="973951"/>
            <a:ext cx="1843698" cy="7386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Protocol Writer</a:t>
            </a:r>
          </a:p>
          <a:p>
            <a:pPr algn="ctr"/>
            <a:r>
              <a:rPr lang="en-US" sz="1400" dirty="0"/>
              <a:t>Protocol &amp; budget development</a:t>
            </a:r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2A6E0E3A-818F-CDC4-0272-A5101C3E3FA6}"/>
              </a:ext>
            </a:extLst>
          </p:cNvPr>
          <p:cNvSpPr/>
          <p:nvPr/>
        </p:nvSpPr>
        <p:spPr>
          <a:xfrm rot="5400000">
            <a:off x="847242" y="1829579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4B7898D8-B053-1BCD-827D-3438FF949E51}"/>
              </a:ext>
            </a:extLst>
          </p:cNvPr>
          <p:cNvSpPr/>
          <p:nvPr/>
        </p:nvSpPr>
        <p:spPr>
          <a:xfrm rot="16200000">
            <a:off x="999642" y="1833695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8DD84D85-54EB-B37D-A1D0-259CAE1DC976}"/>
              </a:ext>
            </a:extLst>
          </p:cNvPr>
          <p:cNvSpPr txBox="1">
            <a:spLocks/>
          </p:cNvSpPr>
          <p:nvPr/>
        </p:nvSpPr>
        <p:spPr>
          <a:xfrm>
            <a:off x="838200" y="263692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IIT-Observational/Correlative-CTO Resources</a:t>
            </a:r>
          </a:p>
        </p:txBody>
      </p:sp>
    </p:spTree>
    <p:extLst>
      <p:ext uri="{BB962C8B-B14F-4D97-AF65-F5344CB8AC3E}">
        <p14:creationId xmlns:p14="http://schemas.microsoft.com/office/powerpoint/2010/main" val="398864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514350" y="1451774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NCTN Trial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1327594"/>
            <a:ext cx="2171700" cy="137507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feasibility, available patient population, overlap with other trials,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F0C12004-3C1D-B5F9-FAC0-6C50E7B022A0}"/>
              </a:ext>
            </a:extLst>
          </p:cNvPr>
          <p:cNvSpPr/>
          <p:nvPr/>
        </p:nvSpPr>
        <p:spPr>
          <a:xfrm>
            <a:off x="2804984" y="1665861"/>
            <a:ext cx="506627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50392CA8-D04C-93BD-2A56-DB23842B9FC9}"/>
              </a:ext>
            </a:extLst>
          </p:cNvPr>
          <p:cNvSpPr/>
          <p:nvPr/>
        </p:nvSpPr>
        <p:spPr>
          <a:xfrm>
            <a:off x="5780897" y="1665860"/>
            <a:ext cx="506627" cy="1594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5F4A537-6CE3-60BF-7760-08AC05780F9B}"/>
              </a:ext>
            </a:extLst>
          </p:cNvPr>
          <p:cNvSpPr/>
          <p:nvPr/>
        </p:nvSpPr>
        <p:spPr>
          <a:xfrm>
            <a:off x="6475832" y="1327595"/>
            <a:ext cx="2171700" cy="81438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BAD31DE-6D2A-9EA0-A369-AC96E20CB5B7}"/>
              </a:ext>
            </a:extLst>
          </p:cNvPr>
          <p:cNvSpPr/>
          <p:nvPr/>
        </p:nvSpPr>
        <p:spPr>
          <a:xfrm flipH="1">
            <a:off x="4466442" y="2837821"/>
            <a:ext cx="216768" cy="21528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C6DEA4B-364F-AD24-D64D-A79DBD39FBCE}"/>
              </a:ext>
            </a:extLst>
          </p:cNvPr>
          <p:cNvSpPr/>
          <p:nvPr/>
        </p:nvSpPr>
        <p:spPr>
          <a:xfrm>
            <a:off x="3517064" y="5131482"/>
            <a:ext cx="2171700" cy="49455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E48A5BC-7248-B7D0-7463-5D085A693CEF}"/>
              </a:ext>
            </a:extLst>
          </p:cNvPr>
          <p:cNvSpPr/>
          <p:nvPr/>
        </p:nvSpPr>
        <p:spPr>
          <a:xfrm>
            <a:off x="9016457" y="3023478"/>
            <a:ext cx="2171700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PRMC</a:t>
            </a:r>
          </a:p>
          <a:p>
            <a:pPr algn="ctr"/>
            <a:r>
              <a:rPr lang="en-US" sz="1200" b="1" dirty="0"/>
              <a:t>(Expedited Review)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B3D623F-64DA-6B4A-2005-49D04F5595F0}"/>
              </a:ext>
            </a:extLst>
          </p:cNvPr>
          <p:cNvSpPr/>
          <p:nvPr/>
        </p:nvSpPr>
        <p:spPr>
          <a:xfrm>
            <a:off x="5883688" y="4622318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cIRB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CAA68E-6CDD-563E-4A96-BB229F01EE2D}"/>
              </a:ext>
            </a:extLst>
          </p:cNvPr>
          <p:cNvSpPr txBox="1"/>
          <p:nvPr/>
        </p:nvSpPr>
        <p:spPr>
          <a:xfrm>
            <a:off x="7239258" y="3860491"/>
            <a:ext cx="1356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Approval letter to Investigator</a:t>
            </a:r>
          </a:p>
        </p:txBody>
      </p:sp>
      <p:sp>
        <p:nvSpPr>
          <p:cNvPr id="18" name="Rectangle 17">
            <a:hlinkClick r:id="rId2" action="ppaction://hlinksldjump"/>
            <a:extLst>
              <a:ext uri="{FF2B5EF4-FFF2-40B4-BE49-F238E27FC236}">
                <a16:creationId xmlns:a16="http://schemas.microsoft.com/office/drawing/2014/main" id="{9E538B58-02ED-B2A4-EEB5-75464A89346A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647A4C-189A-9252-0506-5497725B6681}"/>
              </a:ext>
            </a:extLst>
          </p:cNvPr>
          <p:cNvSpPr txBox="1"/>
          <p:nvPr/>
        </p:nvSpPr>
        <p:spPr>
          <a:xfrm rot="19969930">
            <a:off x="5009557" y="2844941"/>
            <a:ext cx="174826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Investigator may proceed with direct submission to Cancer Center if desired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722188AC-8E07-FFEB-8FC7-C8B7CB67F2C1}"/>
              </a:ext>
            </a:extLst>
          </p:cNvPr>
          <p:cNvSpPr/>
          <p:nvPr/>
        </p:nvSpPr>
        <p:spPr>
          <a:xfrm rot="14612239" flipH="1">
            <a:off x="5606772" y="1707788"/>
            <a:ext cx="212327" cy="22584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D11709-2A7B-E357-914E-9B399B266328}"/>
              </a:ext>
            </a:extLst>
          </p:cNvPr>
          <p:cNvSpPr txBox="1"/>
          <p:nvPr/>
        </p:nvSpPr>
        <p:spPr>
          <a:xfrm>
            <a:off x="235502" y="4522899"/>
            <a:ext cx="40622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General concept discussion </a:t>
            </a:r>
            <a:r>
              <a:rPr lang="en-US" sz="1400"/>
              <a:t>recommended </a:t>
            </a:r>
            <a:br>
              <a:rPr lang="en-US" sz="1400"/>
            </a:br>
            <a:r>
              <a:rPr lang="en-US" sz="1400"/>
              <a:t>as </a:t>
            </a:r>
            <a:r>
              <a:rPr lang="en-US" sz="1400" dirty="0"/>
              <a:t>first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Expedited RAE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Expedited review by PRMC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May be referred to PRMC for full committee if concerns are identified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Accelerated review available if required (primarily utilized for COG or patient ID to enroll)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28DAF092-0759-96C1-F408-E42A42E8C0E5}"/>
              </a:ext>
            </a:extLst>
          </p:cNvPr>
          <p:cNvSpPr/>
          <p:nvPr/>
        </p:nvSpPr>
        <p:spPr>
          <a:xfrm rot="5400000">
            <a:off x="9721371" y="4086567"/>
            <a:ext cx="645782" cy="1936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810CB5-9141-2391-3FC2-1AC9C0C462ED}"/>
              </a:ext>
            </a:extLst>
          </p:cNvPr>
          <p:cNvSpPr txBox="1"/>
          <p:nvPr/>
        </p:nvSpPr>
        <p:spPr>
          <a:xfrm>
            <a:off x="10088713" y="3968212"/>
            <a:ext cx="1340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Study concerns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0FF8E88-99B4-6CC2-34A9-AE1D0A1BF26A}"/>
              </a:ext>
            </a:extLst>
          </p:cNvPr>
          <p:cNvSpPr/>
          <p:nvPr/>
        </p:nvSpPr>
        <p:spPr>
          <a:xfrm>
            <a:off x="8265205" y="4610486"/>
            <a:ext cx="2171700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PRMC</a:t>
            </a:r>
          </a:p>
          <a:p>
            <a:pPr algn="ctr"/>
            <a:r>
              <a:rPr lang="en-US" sz="1200" b="1" dirty="0"/>
              <a:t>(Full committee review)</a:t>
            </a:r>
          </a:p>
        </p:txBody>
      </p:sp>
      <p:sp>
        <p:nvSpPr>
          <p:cNvPr id="29" name="U-Turn Arrow 28">
            <a:extLst>
              <a:ext uri="{FF2B5EF4-FFF2-40B4-BE49-F238E27FC236}">
                <a16:creationId xmlns:a16="http://schemas.microsoft.com/office/drawing/2014/main" id="{0D6779BB-415E-87CB-E7DD-BA08D4AB2F2E}"/>
              </a:ext>
            </a:extLst>
          </p:cNvPr>
          <p:cNvSpPr/>
          <p:nvPr/>
        </p:nvSpPr>
        <p:spPr>
          <a:xfrm rot="10800000">
            <a:off x="7623127" y="5520997"/>
            <a:ext cx="1248033" cy="486591"/>
          </a:xfrm>
          <a:prstGeom prst="utur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E8E41BC-E85C-6424-4779-7654183467D4}"/>
              </a:ext>
            </a:extLst>
          </p:cNvPr>
          <p:cNvSpPr txBox="1"/>
          <p:nvPr/>
        </p:nvSpPr>
        <p:spPr>
          <a:xfrm>
            <a:off x="7791824" y="5385143"/>
            <a:ext cx="10780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Approval letter to Investigator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735CE6BB-B073-7610-D5D7-45D5ECC0FE94}"/>
              </a:ext>
            </a:extLst>
          </p:cNvPr>
          <p:cNvSpPr/>
          <p:nvPr/>
        </p:nvSpPr>
        <p:spPr>
          <a:xfrm>
            <a:off x="1256664" y="3412935"/>
            <a:ext cx="1721313" cy="59694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New Investigator Registration with NCI/CTEP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2DFE1B7A-AC2F-AAE7-8A34-41ACEBC26DFA}"/>
              </a:ext>
            </a:extLst>
          </p:cNvPr>
          <p:cNvSpPr/>
          <p:nvPr/>
        </p:nvSpPr>
        <p:spPr>
          <a:xfrm>
            <a:off x="1256664" y="2897994"/>
            <a:ext cx="1721313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CTO Administrative Support Specialist</a:t>
            </a:r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570C41EE-D79D-7C64-8535-898308446F01}"/>
              </a:ext>
            </a:extLst>
          </p:cNvPr>
          <p:cNvSpPr/>
          <p:nvPr/>
        </p:nvSpPr>
        <p:spPr>
          <a:xfrm rot="5400000">
            <a:off x="1961383" y="2522198"/>
            <a:ext cx="506627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9E14E5-7DED-AD4A-D369-DF25BE28A1CD}"/>
              </a:ext>
            </a:extLst>
          </p:cNvPr>
          <p:cNvSpPr txBox="1"/>
          <p:nvPr/>
        </p:nvSpPr>
        <p:spPr>
          <a:xfrm>
            <a:off x="959402" y="2418534"/>
            <a:ext cx="12552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New investigators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6F5DB05-203F-01E2-1085-970D3DCAAD11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NCTN Trial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474C892F-504F-F0E7-CC7D-1EFF0589654B}"/>
              </a:ext>
            </a:extLst>
          </p:cNvPr>
          <p:cNvSpPr/>
          <p:nvPr/>
        </p:nvSpPr>
        <p:spPr>
          <a:xfrm>
            <a:off x="9533424" y="1706141"/>
            <a:ext cx="2171700" cy="72512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CTO Medical Director</a:t>
            </a:r>
          </a:p>
          <a:p>
            <a:pPr algn="ctr"/>
            <a:r>
              <a:rPr lang="en-US" sz="1200" b="1" dirty="0"/>
              <a:t>CTO Admin. Director</a:t>
            </a:r>
          </a:p>
          <a:p>
            <a:pPr algn="ctr"/>
            <a:r>
              <a:rPr lang="en-US" sz="1100" dirty="0"/>
              <a:t>Approval of CTO resource utilization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09235FB-3B18-E90D-C640-416569875FBF}"/>
              </a:ext>
            </a:extLst>
          </p:cNvPr>
          <p:cNvSpPr/>
          <p:nvPr/>
        </p:nvSpPr>
        <p:spPr>
          <a:xfrm>
            <a:off x="9545262" y="682734"/>
            <a:ext cx="2171700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Activation Specialist</a:t>
            </a:r>
          </a:p>
          <a:p>
            <a:pPr algn="ctr"/>
            <a:r>
              <a:rPr lang="en-US" sz="1100" b="1" dirty="0"/>
              <a:t>Expedited RAE</a:t>
            </a:r>
          </a:p>
        </p:txBody>
      </p:sp>
      <p:sp>
        <p:nvSpPr>
          <p:cNvPr id="37" name="Down Arrow 36">
            <a:extLst>
              <a:ext uri="{FF2B5EF4-FFF2-40B4-BE49-F238E27FC236}">
                <a16:creationId xmlns:a16="http://schemas.microsoft.com/office/drawing/2014/main" id="{7D5E7332-C841-2D2B-FB73-DF10C6CC8F7E}"/>
              </a:ext>
            </a:extLst>
          </p:cNvPr>
          <p:cNvSpPr/>
          <p:nvPr/>
        </p:nvSpPr>
        <p:spPr>
          <a:xfrm>
            <a:off x="7662001" y="2234679"/>
            <a:ext cx="109667" cy="38783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63835B7E-67DF-B9E9-1F9C-212A5F2506EC}"/>
              </a:ext>
            </a:extLst>
          </p:cNvPr>
          <p:cNvSpPr/>
          <p:nvPr/>
        </p:nvSpPr>
        <p:spPr>
          <a:xfrm rot="20212642">
            <a:off x="8809993" y="1269866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2DD757AF-B983-A267-A00D-CBAC1EDB21CB}"/>
              </a:ext>
            </a:extLst>
          </p:cNvPr>
          <p:cNvSpPr/>
          <p:nvPr/>
        </p:nvSpPr>
        <p:spPr>
          <a:xfrm>
            <a:off x="6566770" y="2686952"/>
            <a:ext cx="2171700" cy="6463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 (if PRMC approved)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5AB681B-454C-9369-F6DA-80FDC5748782}"/>
              </a:ext>
            </a:extLst>
          </p:cNvPr>
          <p:cNvSpPr txBox="1"/>
          <p:nvPr/>
        </p:nvSpPr>
        <p:spPr>
          <a:xfrm>
            <a:off x="8818356" y="98115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5B181F6-6C59-3C8D-5917-3021623C2333}"/>
              </a:ext>
            </a:extLst>
          </p:cNvPr>
          <p:cNvSpPr txBox="1"/>
          <p:nvPr/>
        </p:nvSpPr>
        <p:spPr>
          <a:xfrm>
            <a:off x="10606629" y="129470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74381D-31D7-EF5C-9DC8-0DA0473FECD6}"/>
              </a:ext>
            </a:extLst>
          </p:cNvPr>
          <p:cNvSpPr txBox="1"/>
          <p:nvPr/>
        </p:nvSpPr>
        <p:spPr>
          <a:xfrm>
            <a:off x="7730802" y="222909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B0A77B-E407-145A-D028-E2CEE60C350F}"/>
              </a:ext>
            </a:extLst>
          </p:cNvPr>
          <p:cNvSpPr txBox="1"/>
          <p:nvPr/>
        </p:nvSpPr>
        <p:spPr>
          <a:xfrm>
            <a:off x="8989737" y="16107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5248DEEE-76DA-2C75-F31E-507C01E41065}"/>
              </a:ext>
            </a:extLst>
          </p:cNvPr>
          <p:cNvSpPr/>
          <p:nvPr/>
        </p:nvSpPr>
        <p:spPr>
          <a:xfrm rot="5400000">
            <a:off x="10441960" y="1398835"/>
            <a:ext cx="335752" cy="1103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5F891151-DB5F-19BA-A73E-4FC964AEC42D}"/>
              </a:ext>
            </a:extLst>
          </p:cNvPr>
          <p:cNvSpPr/>
          <p:nvPr/>
        </p:nvSpPr>
        <p:spPr>
          <a:xfrm rot="2397970">
            <a:off x="8605277" y="2447237"/>
            <a:ext cx="1108179" cy="20771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5D7A36-BEE2-9D1E-D017-07BEA2AB8712}"/>
              </a:ext>
            </a:extLst>
          </p:cNvPr>
          <p:cNvSpPr txBox="1"/>
          <p:nvPr/>
        </p:nvSpPr>
        <p:spPr>
          <a:xfrm flipH="1">
            <a:off x="8862488" y="2551096"/>
            <a:ext cx="303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5</a:t>
            </a:r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1A14749E-DFBB-C348-B5EA-68BF88BE8656}"/>
              </a:ext>
            </a:extLst>
          </p:cNvPr>
          <p:cNvSpPr/>
          <p:nvPr/>
        </p:nvSpPr>
        <p:spPr>
          <a:xfrm rot="5400000">
            <a:off x="10488943" y="3603268"/>
            <a:ext cx="1968632" cy="193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0A0980-CF08-9D59-AB7C-1788B06158A5}"/>
              </a:ext>
            </a:extLst>
          </p:cNvPr>
          <p:cNvSpPr txBox="1"/>
          <p:nvPr/>
        </p:nvSpPr>
        <p:spPr>
          <a:xfrm>
            <a:off x="8929869" y="1910976"/>
            <a:ext cx="429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B6359DC-7F1E-33B3-AB84-42663B9E5154}"/>
              </a:ext>
            </a:extLst>
          </p:cNvPr>
          <p:cNvSpPr txBox="1"/>
          <p:nvPr/>
        </p:nvSpPr>
        <p:spPr>
          <a:xfrm>
            <a:off x="11265638" y="2447582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no</a:t>
            </a:r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7DDA61E1-D7AA-8718-456F-0E410387EADB}"/>
              </a:ext>
            </a:extLst>
          </p:cNvPr>
          <p:cNvSpPr/>
          <p:nvPr/>
        </p:nvSpPr>
        <p:spPr>
          <a:xfrm rot="10800000">
            <a:off x="8874443" y="1865736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CA66481-4429-263B-D785-340A6BD05B8E}"/>
              </a:ext>
            </a:extLst>
          </p:cNvPr>
          <p:cNvSpPr/>
          <p:nvPr/>
        </p:nvSpPr>
        <p:spPr>
          <a:xfrm>
            <a:off x="10777963" y="4837778"/>
            <a:ext cx="1190554" cy="7251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sp>
        <p:nvSpPr>
          <p:cNvPr id="54" name="Bent Arrow 53">
            <a:extLst>
              <a:ext uri="{FF2B5EF4-FFF2-40B4-BE49-F238E27FC236}">
                <a16:creationId xmlns:a16="http://schemas.microsoft.com/office/drawing/2014/main" id="{0FA9B230-539F-5C1E-56B7-BC0E60B21A34}"/>
              </a:ext>
            </a:extLst>
          </p:cNvPr>
          <p:cNvSpPr/>
          <p:nvPr/>
        </p:nvSpPr>
        <p:spPr>
          <a:xfrm rot="16200000" flipH="1">
            <a:off x="7454503" y="3011533"/>
            <a:ext cx="843584" cy="213514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U-Turn Arrow 54">
            <a:extLst>
              <a:ext uri="{FF2B5EF4-FFF2-40B4-BE49-F238E27FC236}">
                <a16:creationId xmlns:a16="http://schemas.microsoft.com/office/drawing/2014/main" id="{36D99E0C-19CF-7390-332B-1B0754DF8494}"/>
              </a:ext>
            </a:extLst>
          </p:cNvPr>
          <p:cNvSpPr/>
          <p:nvPr/>
        </p:nvSpPr>
        <p:spPr>
          <a:xfrm rot="10800000">
            <a:off x="4568874" y="5596445"/>
            <a:ext cx="5182897" cy="673262"/>
          </a:xfrm>
          <a:prstGeom prst="utur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FE9445E-B679-943D-E85F-7AA26E696DAF}"/>
              </a:ext>
            </a:extLst>
          </p:cNvPr>
          <p:cNvSpPr txBox="1"/>
          <p:nvPr/>
        </p:nvSpPr>
        <p:spPr>
          <a:xfrm>
            <a:off x="9165832" y="3975546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3AA322D-4096-145B-A38A-53CF714DD01A}"/>
              </a:ext>
            </a:extLst>
          </p:cNvPr>
          <p:cNvSpPr txBox="1"/>
          <p:nvPr/>
        </p:nvSpPr>
        <p:spPr>
          <a:xfrm>
            <a:off x="9038524" y="5515621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E5A1FF2-2921-8EAE-CB7D-6EC7A0BAEB9A}"/>
              </a:ext>
            </a:extLst>
          </p:cNvPr>
          <p:cNvGrpSpPr/>
          <p:nvPr/>
        </p:nvGrpSpPr>
        <p:grpSpPr>
          <a:xfrm>
            <a:off x="582218" y="2306750"/>
            <a:ext cx="269867" cy="193939"/>
            <a:chOff x="582218" y="2826044"/>
            <a:chExt cx="269867" cy="193939"/>
          </a:xfrm>
        </p:grpSpPr>
        <p:sp>
          <p:nvSpPr>
            <p:cNvPr id="26" name="Right Arrow 25">
              <a:extLst>
                <a:ext uri="{FF2B5EF4-FFF2-40B4-BE49-F238E27FC236}">
                  <a16:creationId xmlns:a16="http://schemas.microsoft.com/office/drawing/2014/main" id="{AFF31B3F-7B1F-C157-C03D-51D20A5ED76C}"/>
                </a:ext>
              </a:extLst>
            </p:cNvPr>
            <p:cNvSpPr/>
            <p:nvPr/>
          </p:nvSpPr>
          <p:spPr>
            <a:xfrm rot="5400000">
              <a:off x="546040" y="2862222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>
              <a:extLst>
                <a:ext uri="{FF2B5EF4-FFF2-40B4-BE49-F238E27FC236}">
                  <a16:creationId xmlns:a16="http://schemas.microsoft.com/office/drawing/2014/main" id="{DC648F13-09E5-3463-A8A9-F3ED8FF4AAC0}"/>
                </a:ext>
              </a:extLst>
            </p:cNvPr>
            <p:cNvSpPr/>
            <p:nvPr/>
          </p:nvSpPr>
          <p:spPr>
            <a:xfrm rot="16200000">
              <a:off x="698440" y="2866338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208D5F5D-15E7-FED3-A3BF-1FB31919E97A}"/>
              </a:ext>
            </a:extLst>
          </p:cNvPr>
          <p:cNvSpPr/>
          <p:nvPr/>
        </p:nvSpPr>
        <p:spPr>
          <a:xfrm>
            <a:off x="161175" y="2590153"/>
            <a:ext cx="959551" cy="52962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TDT</a:t>
            </a:r>
          </a:p>
          <a:p>
            <a:pPr algn="ctr"/>
            <a:r>
              <a:rPr lang="en-US" sz="1100" dirty="0"/>
              <a:t>Concept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7301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7FB75-54C6-2AB2-F41B-4B61A1623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8DED106-B67F-627B-5DA8-50B1AA146227}"/>
              </a:ext>
            </a:extLst>
          </p:cNvPr>
          <p:cNvSpPr/>
          <p:nvPr/>
        </p:nvSpPr>
        <p:spPr>
          <a:xfrm>
            <a:off x="514350" y="1721804"/>
            <a:ext cx="2171700" cy="8143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Industry Trial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36BD882-3B30-A28C-BAA0-03DB9CD5C253}"/>
              </a:ext>
            </a:extLst>
          </p:cNvPr>
          <p:cNvSpPr/>
          <p:nvPr/>
        </p:nvSpPr>
        <p:spPr>
          <a:xfrm>
            <a:off x="3203515" y="1462951"/>
            <a:ext cx="2427559" cy="130990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feasibility, overlap with other trials, available patient population</a:t>
            </a:r>
          </a:p>
        </p:txBody>
      </p:sp>
      <p:sp>
        <p:nvSpPr>
          <p:cNvPr id="18" name="Rectangle 17">
            <a:hlinkClick r:id="rId3" action="ppaction://hlinksldjump"/>
            <a:extLst>
              <a:ext uri="{FF2B5EF4-FFF2-40B4-BE49-F238E27FC236}">
                <a16:creationId xmlns:a16="http://schemas.microsoft.com/office/drawing/2014/main" id="{5AADAF56-EAD6-2309-7105-B730415BC522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C249A4CD-E556-DB6C-BA7E-A0E5DDBF459D}"/>
              </a:ext>
            </a:extLst>
          </p:cNvPr>
          <p:cNvSpPr/>
          <p:nvPr/>
        </p:nvSpPr>
        <p:spPr>
          <a:xfrm rot="5400000">
            <a:off x="1423040" y="2789301"/>
            <a:ext cx="506627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E04AD1D6-6BB5-962D-B179-E3AF7436684F}"/>
              </a:ext>
            </a:extLst>
          </p:cNvPr>
          <p:cNvSpPr/>
          <p:nvPr/>
        </p:nvSpPr>
        <p:spPr>
          <a:xfrm>
            <a:off x="5780897" y="1958468"/>
            <a:ext cx="506627" cy="1594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0545D3F-070B-F584-1E4C-9E5826D156EA}"/>
              </a:ext>
            </a:extLst>
          </p:cNvPr>
          <p:cNvSpPr/>
          <p:nvPr/>
        </p:nvSpPr>
        <p:spPr>
          <a:xfrm>
            <a:off x="6475832" y="1620203"/>
            <a:ext cx="2171700" cy="81438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B4308AC4-FCC3-0431-5AF3-F9592349BE82}"/>
              </a:ext>
            </a:extLst>
          </p:cNvPr>
          <p:cNvSpPr/>
          <p:nvPr/>
        </p:nvSpPr>
        <p:spPr>
          <a:xfrm rot="19385897" flipH="1">
            <a:off x="6289709" y="2531362"/>
            <a:ext cx="188650" cy="195197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7914FFB-2FB4-DDF2-5F40-000702088340}"/>
              </a:ext>
            </a:extLst>
          </p:cNvPr>
          <p:cNvSpPr/>
          <p:nvPr/>
        </p:nvSpPr>
        <p:spPr>
          <a:xfrm>
            <a:off x="6927422" y="4353666"/>
            <a:ext cx="2171700" cy="49455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5FE576B-FF21-8052-4F02-8667C1A3C59E}"/>
              </a:ext>
            </a:extLst>
          </p:cNvPr>
          <p:cNvSpPr/>
          <p:nvPr/>
        </p:nvSpPr>
        <p:spPr>
          <a:xfrm>
            <a:off x="9458569" y="1620203"/>
            <a:ext cx="2171700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PRMC</a:t>
            </a:r>
          </a:p>
          <a:p>
            <a:pPr algn="ctr"/>
            <a:r>
              <a:rPr lang="en-US" sz="1200" b="1" dirty="0"/>
              <a:t>(Full Committee)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3BEAF49-AC80-A9EB-EE70-65B284F8F8E0}"/>
              </a:ext>
            </a:extLst>
          </p:cNvPr>
          <p:cNvSpPr/>
          <p:nvPr/>
        </p:nvSpPr>
        <p:spPr>
          <a:xfrm>
            <a:off x="9501689" y="4275306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196177-B5F7-D63E-91FF-1D93FCCF57EC}"/>
              </a:ext>
            </a:extLst>
          </p:cNvPr>
          <p:cNvSpPr txBox="1"/>
          <p:nvPr/>
        </p:nvSpPr>
        <p:spPr>
          <a:xfrm rot="18967598">
            <a:off x="6401634" y="2834285"/>
            <a:ext cx="174826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Investigator may proceed with direct submission to Cancer Center if desired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B1B96C37-C01B-9892-84D0-E75236F48451}"/>
              </a:ext>
            </a:extLst>
          </p:cNvPr>
          <p:cNvSpPr/>
          <p:nvPr/>
        </p:nvSpPr>
        <p:spPr>
          <a:xfrm rot="13630072" flipH="1">
            <a:off x="6859825" y="2356491"/>
            <a:ext cx="173001" cy="115265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A7ECB917-1ECB-4A9D-B1A5-E27B51AF898D}"/>
              </a:ext>
            </a:extLst>
          </p:cNvPr>
          <p:cNvSpPr/>
          <p:nvPr/>
        </p:nvSpPr>
        <p:spPr>
          <a:xfrm rot="5400000">
            <a:off x="9688388" y="3329889"/>
            <a:ext cx="1566638" cy="24735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1BD5232-85DA-E379-32C9-DD1B6F17F3F4}"/>
              </a:ext>
            </a:extLst>
          </p:cNvPr>
          <p:cNvSpPr/>
          <p:nvPr/>
        </p:nvSpPr>
        <p:spPr>
          <a:xfrm>
            <a:off x="9243920" y="432396"/>
            <a:ext cx="2600997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 (if PRMC approved)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807DF4-1BBE-B009-0A3A-B3E7EEB32647}"/>
              </a:ext>
            </a:extLst>
          </p:cNvPr>
          <p:cNvSpPr txBox="1"/>
          <p:nvPr/>
        </p:nvSpPr>
        <p:spPr>
          <a:xfrm>
            <a:off x="10595386" y="2955822"/>
            <a:ext cx="10780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Approval letter to Investigator</a:t>
            </a:r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44841C12-8EDD-373F-F244-9600BDF3651D}"/>
              </a:ext>
            </a:extLst>
          </p:cNvPr>
          <p:cNvSpPr/>
          <p:nvPr/>
        </p:nvSpPr>
        <p:spPr>
          <a:xfrm>
            <a:off x="8799737" y="1974725"/>
            <a:ext cx="506627" cy="1432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7AD7D234-3E01-E615-E865-1023DBB47ED6}"/>
              </a:ext>
            </a:extLst>
          </p:cNvPr>
          <p:cNvSpPr/>
          <p:nvPr/>
        </p:nvSpPr>
        <p:spPr>
          <a:xfrm rot="19338482">
            <a:off x="8622267" y="1333434"/>
            <a:ext cx="506627" cy="14322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21E6E32-B536-B2CC-7320-33603B5D0DC8}"/>
              </a:ext>
            </a:extLst>
          </p:cNvPr>
          <p:cNvSpPr txBox="1"/>
          <p:nvPr/>
        </p:nvSpPr>
        <p:spPr>
          <a:xfrm>
            <a:off x="8608882" y="109439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BEA46E-8706-D8E8-87BC-795C14981167}"/>
              </a:ext>
            </a:extLst>
          </p:cNvPr>
          <p:cNvSpPr txBox="1"/>
          <p:nvPr/>
        </p:nvSpPr>
        <p:spPr>
          <a:xfrm>
            <a:off x="8907282" y="167951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33" name="Right Arrow 32">
            <a:extLst>
              <a:ext uri="{FF2B5EF4-FFF2-40B4-BE49-F238E27FC236}">
                <a16:creationId xmlns:a16="http://schemas.microsoft.com/office/drawing/2014/main" id="{32D8673F-0C30-581F-9D34-4A6A08411E14}"/>
              </a:ext>
            </a:extLst>
          </p:cNvPr>
          <p:cNvSpPr/>
          <p:nvPr/>
        </p:nvSpPr>
        <p:spPr>
          <a:xfrm rot="8215402">
            <a:off x="7859211" y="3344844"/>
            <a:ext cx="2444701" cy="2322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A54DAF-8BF1-4527-7062-394A53B8CE24}"/>
              </a:ext>
            </a:extLst>
          </p:cNvPr>
          <p:cNvSpPr txBox="1"/>
          <p:nvPr/>
        </p:nvSpPr>
        <p:spPr>
          <a:xfrm>
            <a:off x="10003065" y="2624499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or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9B85B1B8-F81D-EE60-D093-8418753B66CF}"/>
              </a:ext>
            </a:extLst>
          </p:cNvPr>
          <p:cNvSpPr/>
          <p:nvPr/>
        </p:nvSpPr>
        <p:spPr>
          <a:xfrm>
            <a:off x="568495" y="3736437"/>
            <a:ext cx="667181" cy="50044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CDA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20BCA4D4-5D5A-F1B7-5C98-7F49A8B77471}"/>
              </a:ext>
            </a:extLst>
          </p:cNvPr>
          <p:cNvSpPr/>
          <p:nvPr/>
        </p:nvSpPr>
        <p:spPr>
          <a:xfrm>
            <a:off x="1281999" y="3742615"/>
            <a:ext cx="1695978" cy="49427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Site Feasibility</a:t>
            </a:r>
          </a:p>
          <a:p>
            <a:pPr algn="ctr"/>
            <a:r>
              <a:rPr lang="en-US" sz="1400" dirty="0"/>
              <a:t>RAE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06BEC6C5-EAF5-2F60-8672-28181646368E}"/>
              </a:ext>
            </a:extLst>
          </p:cNvPr>
          <p:cNvSpPr/>
          <p:nvPr/>
        </p:nvSpPr>
        <p:spPr>
          <a:xfrm>
            <a:off x="568494" y="3190602"/>
            <a:ext cx="2409483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Activation Specialist</a:t>
            </a:r>
          </a:p>
        </p:txBody>
      </p:sp>
      <p:sp>
        <p:nvSpPr>
          <p:cNvPr id="40" name="Bent Arrow 39">
            <a:extLst>
              <a:ext uri="{FF2B5EF4-FFF2-40B4-BE49-F238E27FC236}">
                <a16:creationId xmlns:a16="http://schemas.microsoft.com/office/drawing/2014/main" id="{2B0D0D73-E49C-4DF9-FCD4-1A5EDC136172}"/>
              </a:ext>
            </a:extLst>
          </p:cNvPr>
          <p:cNvSpPr/>
          <p:nvPr/>
        </p:nvSpPr>
        <p:spPr>
          <a:xfrm rot="5400000">
            <a:off x="3348987" y="3191272"/>
            <a:ext cx="474429" cy="1033441"/>
          </a:xfrm>
          <a:prstGeom prst="bentArrow">
            <a:avLst>
              <a:gd name="adj1" fmla="val 25000"/>
              <a:gd name="adj2" fmla="val 20834"/>
              <a:gd name="adj3" fmla="val 50000"/>
              <a:gd name="adj4" fmla="val 4171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989151-980A-9C0C-F005-3C2F1091BADB}"/>
              </a:ext>
            </a:extLst>
          </p:cNvPr>
          <p:cNvSpPr txBox="1"/>
          <p:nvPr/>
        </p:nvSpPr>
        <p:spPr>
          <a:xfrm>
            <a:off x="375045" y="4896751"/>
            <a:ext cx="55927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Recommend broad concept presentation to TDT as initial step to ensure general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Execution of CDA required as next step to obtain full protocol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Site feasibility approval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Includes resource allocation evaluation (RAE)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Pre-Site Selection Sponsor Agreement must be executed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Concept approval by TDT prior to site feasibility recommended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and full PRMC committee review required</a:t>
            </a:r>
          </a:p>
        </p:txBody>
      </p:sp>
      <p:pic>
        <p:nvPicPr>
          <p:cNvPr id="42" name="Picture 2" descr="Inkscape Tutorial: Arrow Circle">
            <a:extLst>
              <a:ext uri="{FF2B5EF4-FFF2-40B4-BE49-F238E27FC236}">
                <a16:creationId xmlns:a16="http://schemas.microsoft.com/office/drawing/2014/main" id="{8AFDEB6B-203D-8F12-32BD-B34B6DBB86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11233182" y="1636535"/>
            <a:ext cx="397087" cy="38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DFFFF28-6040-B69A-793B-D2B37C7ED445}"/>
              </a:ext>
            </a:extLst>
          </p:cNvPr>
          <p:cNvSpPr txBox="1">
            <a:spLocks/>
          </p:cNvSpPr>
          <p:nvPr/>
        </p:nvSpPr>
        <p:spPr>
          <a:xfrm>
            <a:off x="838200" y="274813"/>
            <a:ext cx="10515600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Industry Trial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274AB06-FAF1-A9BA-E9A3-DBE7506E1F03}"/>
              </a:ext>
            </a:extLst>
          </p:cNvPr>
          <p:cNvSpPr/>
          <p:nvPr/>
        </p:nvSpPr>
        <p:spPr>
          <a:xfrm>
            <a:off x="568351" y="4298091"/>
            <a:ext cx="2409483" cy="49427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Pre-Site Selection Sponsor Agreement Execution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8D22A42-358D-724A-E3E2-6A174DD5591D}"/>
              </a:ext>
            </a:extLst>
          </p:cNvPr>
          <p:cNvSpPr/>
          <p:nvPr/>
        </p:nvSpPr>
        <p:spPr>
          <a:xfrm>
            <a:off x="3715678" y="4043095"/>
            <a:ext cx="2171700" cy="72512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CTO Medical Director</a:t>
            </a:r>
          </a:p>
          <a:p>
            <a:pPr algn="ctr"/>
            <a:r>
              <a:rPr lang="en-US" sz="1200" b="1" dirty="0"/>
              <a:t>CTO Admin. Director</a:t>
            </a:r>
          </a:p>
          <a:p>
            <a:pPr algn="ctr"/>
            <a:r>
              <a:rPr lang="en-US" sz="1100" dirty="0"/>
              <a:t>Approval of CTO resource utilization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1A81D25A-BBD9-FFCF-BE32-0532283879D7}"/>
              </a:ext>
            </a:extLst>
          </p:cNvPr>
          <p:cNvSpPr/>
          <p:nvPr/>
        </p:nvSpPr>
        <p:spPr>
          <a:xfrm rot="16200000">
            <a:off x="4347796" y="3292531"/>
            <a:ext cx="976103" cy="29806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D9CA36-0AC9-485C-1533-283A655027C8}"/>
              </a:ext>
            </a:extLst>
          </p:cNvPr>
          <p:cNvSpPr txBox="1"/>
          <p:nvPr/>
        </p:nvSpPr>
        <p:spPr>
          <a:xfrm>
            <a:off x="4961256" y="3281971"/>
            <a:ext cx="429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81E34432-98F2-DF05-18A7-ED5CFF370C8F}"/>
              </a:ext>
            </a:extLst>
          </p:cNvPr>
          <p:cNvSpPr/>
          <p:nvPr/>
        </p:nvSpPr>
        <p:spPr>
          <a:xfrm flipV="1">
            <a:off x="6068476" y="4476361"/>
            <a:ext cx="698084" cy="316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454AF9-E173-6F6C-AC44-155E9CF8A9D6}"/>
              </a:ext>
            </a:extLst>
          </p:cNvPr>
          <p:cNvSpPr txBox="1"/>
          <p:nvPr/>
        </p:nvSpPr>
        <p:spPr>
          <a:xfrm>
            <a:off x="6048240" y="4768221"/>
            <a:ext cx="8848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CTO resource use NOT approved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30B7CF-830D-0871-3F4F-0103DFDF4426}"/>
              </a:ext>
            </a:extLst>
          </p:cNvPr>
          <p:cNvGrpSpPr/>
          <p:nvPr/>
        </p:nvGrpSpPr>
        <p:grpSpPr>
          <a:xfrm>
            <a:off x="686350" y="1503777"/>
            <a:ext cx="269867" cy="193939"/>
            <a:chOff x="582218" y="2826044"/>
            <a:chExt cx="269867" cy="193939"/>
          </a:xfrm>
        </p:grpSpPr>
        <p:sp>
          <p:nvSpPr>
            <p:cNvPr id="14" name="Right Arrow 13">
              <a:extLst>
                <a:ext uri="{FF2B5EF4-FFF2-40B4-BE49-F238E27FC236}">
                  <a16:creationId xmlns:a16="http://schemas.microsoft.com/office/drawing/2014/main" id="{7D951825-CB35-8B87-611E-D90A048070BD}"/>
                </a:ext>
              </a:extLst>
            </p:cNvPr>
            <p:cNvSpPr/>
            <p:nvPr/>
          </p:nvSpPr>
          <p:spPr>
            <a:xfrm rot="5400000">
              <a:off x="546040" y="2862222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C7A66D3F-9DF8-66C9-E9DC-110796133990}"/>
                </a:ext>
              </a:extLst>
            </p:cNvPr>
            <p:cNvSpPr/>
            <p:nvPr/>
          </p:nvSpPr>
          <p:spPr>
            <a:xfrm rot="16200000">
              <a:off x="698440" y="2866338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6F0D105-C18A-B0A7-DDA4-1F5386F759D4}"/>
              </a:ext>
            </a:extLst>
          </p:cNvPr>
          <p:cNvSpPr/>
          <p:nvPr/>
        </p:nvSpPr>
        <p:spPr>
          <a:xfrm>
            <a:off x="147308" y="912946"/>
            <a:ext cx="959551" cy="52962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TDT</a:t>
            </a:r>
          </a:p>
          <a:p>
            <a:pPr algn="ctr"/>
            <a:r>
              <a:rPr lang="en-US" sz="1100" dirty="0"/>
              <a:t>Concept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142026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72A34457-3A74-1F1C-39A2-24CB661D442B}"/>
              </a:ext>
            </a:extLst>
          </p:cNvPr>
          <p:cNvSpPr/>
          <p:nvPr/>
        </p:nvSpPr>
        <p:spPr>
          <a:xfrm>
            <a:off x="514350" y="1803083"/>
            <a:ext cx="2171700" cy="9407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Investigator</a:t>
            </a:r>
          </a:p>
          <a:p>
            <a:pPr algn="ctr"/>
            <a:r>
              <a:rPr lang="en-US" sz="1400" dirty="0"/>
              <a:t>Investigator-Initiated Interventional  Trial </a:t>
            </a:r>
            <a:r>
              <a:rPr lang="en-US" sz="1400" b="1" dirty="0"/>
              <a:t>using CTO resources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5245B80-E546-7DDE-2A47-26F0A9A2A1EB}"/>
              </a:ext>
            </a:extLst>
          </p:cNvPr>
          <p:cNvSpPr/>
          <p:nvPr/>
        </p:nvSpPr>
        <p:spPr>
          <a:xfrm>
            <a:off x="3459374" y="1803083"/>
            <a:ext cx="2171700" cy="128363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TDT</a:t>
            </a:r>
          </a:p>
          <a:p>
            <a:pPr algn="ctr"/>
            <a:r>
              <a:rPr lang="en-US" sz="1400" dirty="0"/>
              <a:t>Protocol review to assess science, protocol design, feasibility, overlap with other trials, available patient population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BAD31DE-6D2A-9EA0-A369-AC96E20CB5B7}"/>
              </a:ext>
            </a:extLst>
          </p:cNvPr>
          <p:cNvSpPr/>
          <p:nvPr/>
        </p:nvSpPr>
        <p:spPr>
          <a:xfrm>
            <a:off x="4527811" y="3369470"/>
            <a:ext cx="195791" cy="64635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C6DEA4B-364F-AD24-D64D-A79DBD39FBCE}"/>
              </a:ext>
            </a:extLst>
          </p:cNvPr>
          <p:cNvSpPr/>
          <p:nvPr/>
        </p:nvSpPr>
        <p:spPr>
          <a:xfrm>
            <a:off x="4662687" y="5828019"/>
            <a:ext cx="2171700" cy="5428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pic>
        <p:nvPicPr>
          <p:cNvPr id="1026" name="Picture 2" descr="Inkscape Tutorial: Arrow Circle">
            <a:extLst>
              <a:ext uri="{FF2B5EF4-FFF2-40B4-BE49-F238E27FC236}">
                <a16:creationId xmlns:a16="http://schemas.microsoft.com/office/drawing/2014/main" id="{CFC586CE-749D-0F55-00A6-5151B5233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2261742" y="3298967"/>
            <a:ext cx="959551" cy="94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ent Arrow 1">
            <a:extLst>
              <a:ext uri="{FF2B5EF4-FFF2-40B4-BE49-F238E27FC236}">
                <a16:creationId xmlns:a16="http://schemas.microsoft.com/office/drawing/2014/main" id="{C4CF319C-A111-E9FA-9C38-87EC01EDD05D}"/>
              </a:ext>
            </a:extLst>
          </p:cNvPr>
          <p:cNvSpPr/>
          <p:nvPr/>
        </p:nvSpPr>
        <p:spPr>
          <a:xfrm rot="10800000">
            <a:off x="3634306" y="3347982"/>
            <a:ext cx="480493" cy="503098"/>
          </a:xfrm>
          <a:prstGeom prst="ben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Bent Arrow 2">
            <a:extLst>
              <a:ext uri="{FF2B5EF4-FFF2-40B4-BE49-F238E27FC236}">
                <a16:creationId xmlns:a16="http://schemas.microsoft.com/office/drawing/2014/main" id="{05033C26-A968-579F-009F-922493C4B4B6}"/>
              </a:ext>
            </a:extLst>
          </p:cNvPr>
          <p:cNvSpPr/>
          <p:nvPr/>
        </p:nvSpPr>
        <p:spPr>
          <a:xfrm rot="16200000">
            <a:off x="1214477" y="3182149"/>
            <a:ext cx="814387" cy="523476"/>
          </a:xfrm>
          <a:prstGeom prst="bentArrow">
            <a:avLst>
              <a:gd name="adj1" fmla="val 25000"/>
              <a:gd name="adj2" fmla="val 2736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39A9BD-7E73-F06C-9627-93347032CEB0}"/>
              </a:ext>
            </a:extLst>
          </p:cNvPr>
          <p:cNvSpPr txBox="1"/>
          <p:nvPr/>
        </p:nvSpPr>
        <p:spPr>
          <a:xfrm>
            <a:off x="2002049" y="4267641"/>
            <a:ext cx="14573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Iterative protocol optimization process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BAB540F4-B963-FC80-4441-759FCE8FCF91}"/>
              </a:ext>
            </a:extLst>
          </p:cNvPr>
          <p:cNvSpPr/>
          <p:nvPr/>
        </p:nvSpPr>
        <p:spPr>
          <a:xfrm>
            <a:off x="7270708" y="5718670"/>
            <a:ext cx="2171700" cy="81438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IRB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38A603-2BB5-922D-6AF7-3052F4D96A15}"/>
              </a:ext>
            </a:extLst>
          </p:cNvPr>
          <p:cNvSpPr txBox="1"/>
          <p:nvPr/>
        </p:nvSpPr>
        <p:spPr>
          <a:xfrm>
            <a:off x="229453" y="5032002"/>
            <a:ext cx="4311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First stage review by TDT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Protocol required prior to TDT approval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Concept presentation to TDT prior to formal protocol development recommended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Completed budget development required prior to RAE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Cancer Center registration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PRMC full committee review required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2FFA4E-F2CE-44B8-8425-129DE415BEDC}"/>
              </a:ext>
            </a:extLst>
          </p:cNvPr>
          <p:cNvSpPr txBox="1"/>
          <p:nvPr/>
        </p:nvSpPr>
        <p:spPr>
          <a:xfrm>
            <a:off x="8445396" y="5105021"/>
            <a:ext cx="1356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Approval letter to Investigator</a:t>
            </a:r>
          </a:p>
        </p:txBody>
      </p:sp>
      <p:sp>
        <p:nvSpPr>
          <p:cNvPr id="23" name="Rectangle 22">
            <a:hlinkClick r:id="rId4" action="ppaction://hlinksldjump"/>
            <a:extLst>
              <a:ext uri="{FF2B5EF4-FFF2-40B4-BE49-F238E27FC236}">
                <a16:creationId xmlns:a16="http://schemas.microsoft.com/office/drawing/2014/main" id="{0BD67EEC-F2C9-7279-1C4A-C0576C3501B9}"/>
              </a:ext>
            </a:extLst>
          </p:cNvPr>
          <p:cNvSpPr/>
          <p:nvPr/>
        </p:nvSpPr>
        <p:spPr>
          <a:xfrm>
            <a:off x="10587038" y="6257925"/>
            <a:ext cx="1414462" cy="4000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Back to top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90E52294-CA3C-E0CB-DEFC-C11E980F5725}"/>
              </a:ext>
            </a:extLst>
          </p:cNvPr>
          <p:cNvSpPr/>
          <p:nvPr/>
        </p:nvSpPr>
        <p:spPr>
          <a:xfrm>
            <a:off x="2804984" y="2141349"/>
            <a:ext cx="506627" cy="15947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8985946B-1F4E-F793-7DA0-D4E65EE4858E}"/>
              </a:ext>
            </a:extLst>
          </p:cNvPr>
          <p:cNvSpPr/>
          <p:nvPr/>
        </p:nvSpPr>
        <p:spPr>
          <a:xfrm>
            <a:off x="5780897" y="2141348"/>
            <a:ext cx="506627" cy="1594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A547E8C2-9FC6-D20F-8075-F3BECE51D168}"/>
              </a:ext>
            </a:extLst>
          </p:cNvPr>
          <p:cNvSpPr/>
          <p:nvPr/>
        </p:nvSpPr>
        <p:spPr>
          <a:xfrm>
            <a:off x="8459412" y="4111061"/>
            <a:ext cx="2171700" cy="80092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PRMC</a:t>
            </a:r>
          </a:p>
          <a:p>
            <a:pPr algn="ctr"/>
            <a:r>
              <a:rPr lang="en-US" sz="1200" b="1" dirty="0"/>
              <a:t>(Full Committee review)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0DE2599F-CA67-F964-585F-CA0AFED0EF53}"/>
              </a:ext>
            </a:extLst>
          </p:cNvPr>
          <p:cNvSpPr/>
          <p:nvPr/>
        </p:nvSpPr>
        <p:spPr>
          <a:xfrm>
            <a:off x="9533424" y="2126765"/>
            <a:ext cx="2171700" cy="72512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CTO Medical Director</a:t>
            </a:r>
          </a:p>
          <a:p>
            <a:pPr algn="ctr"/>
            <a:r>
              <a:rPr lang="en-US" sz="1200" b="1" dirty="0"/>
              <a:t>CTO Admin. Director</a:t>
            </a:r>
          </a:p>
          <a:p>
            <a:pPr algn="ctr"/>
            <a:r>
              <a:rPr lang="en-US" sz="1100" dirty="0"/>
              <a:t>Approval of CTO resource utilization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5AF657B4-69C5-BB02-467F-2048F5C46C61}"/>
              </a:ext>
            </a:extLst>
          </p:cNvPr>
          <p:cNvSpPr/>
          <p:nvPr/>
        </p:nvSpPr>
        <p:spPr>
          <a:xfrm>
            <a:off x="9545262" y="1103358"/>
            <a:ext cx="2171700" cy="474429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Activation Specialist</a:t>
            </a:r>
          </a:p>
          <a:p>
            <a:pPr algn="ctr"/>
            <a:r>
              <a:rPr lang="en-US" sz="1100" b="1" dirty="0"/>
              <a:t>RAE</a:t>
            </a:r>
          </a:p>
        </p:txBody>
      </p:sp>
      <p:sp>
        <p:nvSpPr>
          <p:cNvPr id="34" name="Down Arrow 33">
            <a:extLst>
              <a:ext uri="{FF2B5EF4-FFF2-40B4-BE49-F238E27FC236}">
                <a16:creationId xmlns:a16="http://schemas.microsoft.com/office/drawing/2014/main" id="{5D64EED6-F107-CD1A-39B7-47150C4CA47E}"/>
              </a:ext>
            </a:extLst>
          </p:cNvPr>
          <p:cNvSpPr/>
          <p:nvPr/>
        </p:nvSpPr>
        <p:spPr>
          <a:xfrm>
            <a:off x="7587225" y="2655303"/>
            <a:ext cx="164681" cy="5634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3F535DB0-589B-07D7-0678-86E0573E7334}"/>
              </a:ext>
            </a:extLst>
          </p:cNvPr>
          <p:cNvSpPr/>
          <p:nvPr/>
        </p:nvSpPr>
        <p:spPr>
          <a:xfrm rot="20212642">
            <a:off x="8809993" y="1690490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2854F166-9C73-1052-BDB1-109AFBE25FEC}"/>
              </a:ext>
            </a:extLst>
          </p:cNvPr>
          <p:cNvSpPr/>
          <p:nvPr/>
        </p:nvSpPr>
        <p:spPr>
          <a:xfrm>
            <a:off x="6570834" y="3341749"/>
            <a:ext cx="2171700" cy="64635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OnCore</a:t>
            </a:r>
            <a:r>
              <a:rPr lang="en-US" sz="1400" b="1" dirty="0"/>
              <a:t> Coordinator</a:t>
            </a:r>
          </a:p>
          <a:p>
            <a:pPr algn="ctr"/>
            <a:r>
              <a:rPr lang="en-US" sz="1100" b="1" dirty="0"/>
              <a:t>Registration, Accrual Tracking (if PRMC approved)</a:t>
            </a: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5C90A577-FB4E-9BD6-CC24-754799929870}"/>
              </a:ext>
            </a:extLst>
          </p:cNvPr>
          <p:cNvSpPr/>
          <p:nvPr/>
        </p:nvSpPr>
        <p:spPr>
          <a:xfrm rot="10800000">
            <a:off x="8874443" y="2286360"/>
            <a:ext cx="506627" cy="1306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349677-5347-617B-3C4C-462A9583F79B}"/>
              </a:ext>
            </a:extLst>
          </p:cNvPr>
          <p:cNvSpPr txBox="1"/>
          <p:nvPr/>
        </p:nvSpPr>
        <p:spPr>
          <a:xfrm>
            <a:off x="8818356" y="140177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10414B-E435-59BF-093D-ACAAC911BF40}"/>
              </a:ext>
            </a:extLst>
          </p:cNvPr>
          <p:cNvSpPr txBox="1"/>
          <p:nvPr/>
        </p:nvSpPr>
        <p:spPr>
          <a:xfrm>
            <a:off x="10606629" y="171533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A38736-88D9-1554-4363-488D7333A1DC}"/>
              </a:ext>
            </a:extLst>
          </p:cNvPr>
          <p:cNvSpPr txBox="1"/>
          <p:nvPr/>
        </p:nvSpPr>
        <p:spPr>
          <a:xfrm>
            <a:off x="7730802" y="264971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D265794-7961-4867-1456-E3592155E75F}"/>
              </a:ext>
            </a:extLst>
          </p:cNvPr>
          <p:cNvSpPr txBox="1"/>
          <p:nvPr/>
        </p:nvSpPr>
        <p:spPr>
          <a:xfrm>
            <a:off x="8989737" y="203136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30C1F7ED-A5C3-AA89-42B2-0CF898F5DB13}"/>
              </a:ext>
            </a:extLst>
          </p:cNvPr>
          <p:cNvSpPr/>
          <p:nvPr/>
        </p:nvSpPr>
        <p:spPr>
          <a:xfrm>
            <a:off x="6475832" y="1900677"/>
            <a:ext cx="2171700" cy="60213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New Study Intake &amp; PRMC Coordinator</a:t>
            </a: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F5132CF5-949B-CA14-9E75-71264A49016B}"/>
              </a:ext>
            </a:extLst>
          </p:cNvPr>
          <p:cNvSpPr/>
          <p:nvPr/>
        </p:nvSpPr>
        <p:spPr>
          <a:xfrm rot="5400000">
            <a:off x="10441960" y="1819459"/>
            <a:ext cx="335752" cy="1103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55AFF4E7-0B48-0577-F94A-D892C8AB720C}"/>
              </a:ext>
            </a:extLst>
          </p:cNvPr>
          <p:cNvSpPr/>
          <p:nvPr/>
        </p:nvSpPr>
        <p:spPr>
          <a:xfrm rot="4065020">
            <a:off x="8148070" y="3232264"/>
            <a:ext cx="1541018" cy="17928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F2230A-18FD-AD80-1C6F-505FE2758334}"/>
              </a:ext>
            </a:extLst>
          </p:cNvPr>
          <p:cNvSpPr txBox="1"/>
          <p:nvPr/>
        </p:nvSpPr>
        <p:spPr>
          <a:xfrm flipH="1">
            <a:off x="9008718" y="3136390"/>
            <a:ext cx="303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5</a:t>
            </a:r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C71854D3-0446-FC6F-B409-F887FE65C5EC}"/>
              </a:ext>
            </a:extLst>
          </p:cNvPr>
          <p:cNvSpPr/>
          <p:nvPr/>
        </p:nvSpPr>
        <p:spPr>
          <a:xfrm rot="8781087">
            <a:off x="6670496" y="5096624"/>
            <a:ext cx="1489692" cy="1411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id="{2003FEE1-EC96-F1DA-E0D4-BE8469C6BDCD}"/>
              </a:ext>
            </a:extLst>
          </p:cNvPr>
          <p:cNvSpPr/>
          <p:nvPr/>
        </p:nvSpPr>
        <p:spPr>
          <a:xfrm rot="5400000" flipV="1">
            <a:off x="7937544" y="5061658"/>
            <a:ext cx="814390" cy="13791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450615F-BD7A-C604-4C8F-F35A5E150E2E}"/>
              </a:ext>
            </a:extLst>
          </p:cNvPr>
          <p:cNvSpPr txBox="1"/>
          <p:nvPr/>
        </p:nvSpPr>
        <p:spPr>
          <a:xfrm>
            <a:off x="7848056" y="4975782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or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FF3A7102-5F98-6402-FFCE-F46C1AD9C1F6}"/>
              </a:ext>
            </a:extLst>
          </p:cNvPr>
          <p:cNvSpPr/>
          <p:nvPr/>
        </p:nvSpPr>
        <p:spPr>
          <a:xfrm>
            <a:off x="1529947" y="681343"/>
            <a:ext cx="1843698" cy="7386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Protocol Writer</a:t>
            </a:r>
          </a:p>
          <a:p>
            <a:pPr algn="ctr"/>
            <a:r>
              <a:rPr lang="en-US" sz="1400" dirty="0"/>
              <a:t>Protocol &amp; budget development</a:t>
            </a:r>
          </a:p>
        </p:txBody>
      </p:sp>
      <p:sp>
        <p:nvSpPr>
          <p:cNvPr id="52" name="Right Arrow 51">
            <a:extLst>
              <a:ext uri="{FF2B5EF4-FFF2-40B4-BE49-F238E27FC236}">
                <a16:creationId xmlns:a16="http://schemas.microsoft.com/office/drawing/2014/main" id="{9A9B69F5-2E85-3F06-EA3A-C95720DA603B}"/>
              </a:ext>
            </a:extLst>
          </p:cNvPr>
          <p:cNvSpPr/>
          <p:nvPr/>
        </p:nvSpPr>
        <p:spPr>
          <a:xfrm rot="5400000">
            <a:off x="2206493" y="1536971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>
            <a:extLst>
              <a:ext uri="{FF2B5EF4-FFF2-40B4-BE49-F238E27FC236}">
                <a16:creationId xmlns:a16="http://schemas.microsoft.com/office/drawing/2014/main" id="{90ECBB9C-3601-819D-0911-3D87A2CD1672}"/>
              </a:ext>
            </a:extLst>
          </p:cNvPr>
          <p:cNvSpPr/>
          <p:nvPr/>
        </p:nvSpPr>
        <p:spPr>
          <a:xfrm rot="16200000">
            <a:off x="2358893" y="1541087"/>
            <a:ext cx="189823" cy="1174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 descr="Inkscape Tutorial: Arrow Circle">
            <a:extLst>
              <a:ext uri="{FF2B5EF4-FFF2-40B4-BE49-F238E27FC236}">
                <a16:creationId xmlns:a16="http://schemas.microsoft.com/office/drawing/2014/main" id="{21855CB8-D078-7A3F-646A-21DE2EB4CB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9" t="3583" r="23668" b="4625"/>
          <a:stretch/>
        </p:blipFill>
        <p:spPr bwMode="auto">
          <a:xfrm>
            <a:off x="10214665" y="4119072"/>
            <a:ext cx="397087" cy="38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ight Arrow 53">
            <a:extLst>
              <a:ext uri="{FF2B5EF4-FFF2-40B4-BE49-F238E27FC236}">
                <a16:creationId xmlns:a16="http://schemas.microsoft.com/office/drawing/2014/main" id="{4247088B-A558-FB2A-7E8D-507F68A4564E}"/>
              </a:ext>
            </a:extLst>
          </p:cNvPr>
          <p:cNvSpPr/>
          <p:nvPr/>
        </p:nvSpPr>
        <p:spPr>
          <a:xfrm rot="5400000">
            <a:off x="9995167" y="4023892"/>
            <a:ext cx="1968632" cy="193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F7DC2DD-E554-CE48-7557-5BF62F46EE11}"/>
              </a:ext>
            </a:extLst>
          </p:cNvPr>
          <p:cNvSpPr txBox="1"/>
          <p:nvPr/>
        </p:nvSpPr>
        <p:spPr>
          <a:xfrm>
            <a:off x="10983363" y="3778935"/>
            <a:ext cx="8848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CTO resource use NOT approved</a:t>
            </a:r>
          </a:p>
        </p:txBody>
      </p:sp>
      <p:sp>
        <p:nvSpPr>
          <p:cNvPr id="56" name="Rounded Rectangle 55">
            <a:hlinkClick r:id="rId5" action="ppaction://hlinksldjump"/>
            <a:extLst>
              <a:ext uri="{FF2B5EF4-FFF2-40B4-BE49-F238E27FC236}">
                <a16:creationId xmlns:a16="http://schemas.microsoft.com/office/drawing/2014/main" id="{1DA63D93-7DAF-F9FA-A1F6-12DB1E0903D9}"/>
              </a:ext>
            </a:extLst>
          </p:cNvPr>
          <p:cNvSpPr/>
          <p:nvPr/>
        </p:nvSpPr>
        <p:spPr>
          <a:xfrm>
            <a:off x="9924447" y="5175248"/>
            <a:ext cx="2171700" cy="7251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Investigator-Initiated Interventional Trial NOT using CTO resources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12D4E0E-0EBF-72E4-3ABD-071BFA586371}"/>
              </a:ext>
            </a:extLst>
          </p:cNvPr>
          <p:cNvSpPr txBox="1"/>
          <p:nvPr/>
        </p:nvSpPr>
        <p:spPr>
          <a:xfrm>
            <a:off x="8929869" y="2331600"/>
            <a:ext cx="429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yes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0302AF-60AE-F2DF-F4CF-94EFE0D4D421}"/>
              </a:ext>
            </a:extLst>
          </p:cNvPr>
          <p:cNvSpPr txBox="1"/>
          <p:nvPr/>
        </p:nvSpPr>
        <p:spPr>
          <a:xfrm>
            <a:off x="10790150" y="2868206"/>
            <a:ext cx="377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no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8B83ECB-CBE7-593E-E089-302A0C0797A8}"/>
              </a:ext>
            </a:extLst>
          </p:cNvPr>
          <p:cNvSpPr txBox="1">
            <a:spLocks/>
          </p:cNvSpPr>
          <p:nvPr/>
        </p:nvSpPr>
        <p:spPr>
          <a:xfrm>
            <a:off x="3673976" y="346278"/>
            <a:ext cx="7402323" cy="73883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Abadi" panose="020F0502020204030204" pitchFamily="34" charset="0"/>
                <a:cs typeface="Abadi" panose="020F0502020204030204" pitchFamily="34" charset="0"/>
              </a:rPr>
              <a:t>Interventional IIT-CTO Resources</a:t>
            </a:r>
          </a:p>
        </p:txBody>
      </p:sp>
      <p:sp>
        <p:nvSpPr>
          <p:cNvPr id="8" name="Left Arrow 7">
            <a:extLst>
              <a:ext uri="{FF2B5EF4-FFF2-40B4-BE49-F238E27FC236}">
                <a16:creationId xmlns:a16="http://schemas.microsoft.com/office/drawing/2014/main" id="{B8993DFB-B613-B953-0E7E-468518591E89}"/>
              </a:ext>
            </a:extLst>
          </p:cNvPr>
          <p:cNvSpPr/>
          <p:nvPr/>
        </p:nvSpPr>
        <p:spPr>
          <a:xfrm>
            <a:off x="3459374" y="1103358"/>
            <a:ext cx="5921696" cy="158514"/>
          </a:xfrm>
          <a:prstGeom prst="leftArrow">
            <a:avLst/>
          </a:prstGeom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5B5213-C938-7276-B7EE-A3D2D47AEE28}"/>
              </a:ext>
            </a:extLst>
          </p:cNvPr>
          <p:cNvSpPr txBox="1"/>
          <p:nvPr/>
        </p:nvSpPr>
        <p:spPr>
          <a:xfrm>
            <a:off x="5342592" y="1219372"/>
            <a:ext cx="2664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Budget concerns identified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5EAABA9-142A-C2B2-88F6-5436D7230CAE}"/>
              </a:ext>
            </a:extLst>
          </p:cNvPr>
          <p:cNvGrpSpPr/>
          <p:nvPr/>
        </p:nvGrpSpPr>
        <p:grpSpPr>
          <a:xfrm>
            <a:off x="582218" y="2826044"/>
            <a:ext cx="269867" cy="193939"/>
            <a:chOff x="582218" y="2826044"/>
            <a:chExt cx="269867" cy="193939"/>
          </a:xfrm>
        </p:grpSpPr>
        <p:sp>
          <p:nvSpPr>
            <p:cNvPr id="12" name="Right Arrow 11">
              <a:extLst>
                <a:ext uri="{FF2B5EF4-FFF2-40B4-BE49-F238E27FC236}">
                  <a16:creationId xmlns:a16="http://schemas.microsoft.com/office/drawing/2014/main" id="{7862641F-1773-95C8-83F1-55DB56E42F39}"/>
                </a:ext>
              </a:extLst>
            </p:cNvPr>
            <p:cNvSpPr/>
            <p:nvPr/>
          </p:nvSpPr>
          <p:spPr>
            <a:xfrm rot="5400000">
              <a:off x="546040" y="2862222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5512A49E-1AF1-724F-6499-DFA92377BC24}"/>
                </a:ext>
              </a:extLst>
            </p:cNvPr>
            <p:cNvSpPr/>
            <p:nvPr/>
          </p:nvSpPr>
          <p:spPr>
            <a:xfrm rot="16200000">
              <a:off x="698440" y="2866338"/>
              <a:ext cx="189823" cy="117467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E7479B34-DC55-6284-581F-527C45687901}"/>
              </a:ext>
            </a:extLst>
          </p:cNvPr>
          <p:cNvSpPr/>
          <p:nvPr/>
        </p:nvSpPr>
        <p:spPr>
          <a:xfrm>
            <a:off x="161175" y="3109447"/>
            <a:ext cx="959551" cy="52962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TDT</a:t>
            </a:r>
          </a:p>
          <a:p>
            <a:pPr algn="ctr"/>
            <a:r>
              <a:rPr lang="en-US" sz="1100" dirty="0"/>
              <a:t>Concept Presentation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6466E13-39F8-7C0C-B8CA-ADDBE78CDD77}"/>
              </a:ext>
            </a:extLst>
          </p:cNvPr>
          <p:cNvSpPr/>
          <p:nvPr/>
        </p:nvSpPr>
        <p:spPr>
          <a:xfrm>
            <a:off x="3829435" y="4151620"/>
            <a:ext cx="2171700" cy="5428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Protocol Not Endorsed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C52BA9-49C0-24CF-4971-4066DEBC7DD8}"/>
              </a:ext>
            </a:extLst>
          </p:cNvPr>
          <p:cNvSpPr txBox="1"/>
          <p:nvPr/>
        </p:nvSpPr>
        <p:spPr>
          <a:xfrm rot="19705712">
            <a:off x="4674116" y="3159573"/>
            <a:ext cx="25598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Investigator may proceed with direct submission to Cancer Center if desired</a:t>
            </a:r>
          </a:p>
        </p:txBody>
      </p:sp>
      <p:sp>
        <p:nvSpPr>
          <p:cNvPr id="27" name="Down Arrow 26">
            <a:extLst>
              <a:ext uri="{FF2B5EF4-FFF2-40B4-BE49-F238E27FC236}">
                <a16:creationId xmlns:a16="http://schemas.microsoft.com/office/drawing/2014/main" id="{68201F1B-4229-6C41-5677-D0B1E86009A0}"/>
              </a:ext>
            </a:extLst>
          </p:cNvPr>
          <p:cNvSpPr/>
          <p:nvPr/>
        </p:nvSpPr>
        <p:spPr>
          <a:xfrm rot="14297879" flipH="1">
            <a:off x="5551393" y="2341806"/>
            <a:ext cx="225050" cy="168770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14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5287647C38441A026D7E5B8D05079" ma:contentTypeVersion="16" ma:contentTypeDescription="Create a new document." ma:contentTypeScope="" ma:versionID="28e4ccf548b4985b99a9ba4ea90e72e3">
  <xsd:schema xmlns:xsd="http://www.w3.org/2001/XMLSchema" xmlns:xs="http://www.w3.org/2001/XMLSchema" xmlns:p="http://schemas.microsoft.com/office/2006/metadata/properties" xmlns:ns2="c42cd0bc-19fc-4355-b375-2f96d9ab6ca0" xmlns:ns3="b4587463-19ff-428b-aa6b-b0547fb70372" targetNamespace="http://schemas.microsoft.com/office/2006/metadata/properties" ma:root="true" ma:fieldsID="6dbdbbb59911de9440a01f6fa4021d29" ns2:_="" ns3:_="">
    <xsd:import namespace="c42cd0bc-19fc-4355-b375-2f96d9ab6ca0"/>
    <xsd:import namespace="b4587463-19ff-428b-aa6b-b0547fb703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Favori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cd0bc-19fc-4355-b375-2f96d9ab6c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e956a9f-3358-4078-8c77-79be78c78c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Favorites" ma:index="23" nillable="true" ma:displayName="Favorites" ma:format="Dropdown" ma:internalName="Favorite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87463-19ff-428b-aa6b-b0547fb7037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5a9b934-60fb-47d1-87a0-95fdf61e0d9e}" ma:internalName="TaxCatchAll" ma:showField="CatchAllData" ma:web="b4587463-19ff-428b-aa6b-b0547fb703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252CD-EB0C-47CB-A0CE-B050CA4A33A8}"/>
</file>

<file path=customXml/itemProps2.xml><?xml version="1.0" encoding="utf-8"?>
<ds:datastoreItem xmlns:ds="http://schemas.openxmlformats.org/officeDocument/2006/customXml" ds:itemID="{457674D8-B046-4F74-8AAD-5D98BA6BB2E8}"/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1588</Words>
  <Application>Microsoft Office PowerPoint</Application>
  <PresentationFormat>Widescreen</PresentationFormat>
  <Paragraphs>325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Abadi</vt:lpstr>
      <vt:lpstr>Aptos</vt:lpstr>
      <vt:lpstr>Arial</vt:lpstr>
      <vt:lpstr>Calibri</vt:lpstr>
      <vt:lpstr>Calibri Light</vt:lpstr>
      <vt:lpstr>Symbol</vt:lpstr>
      <vt:lpstr>Times New Roman</vt:lpstr>
      <vt:lpstr>Office Theme</vt:lpstr>
      <vt:lpstr>Pathways for Protocol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CTO Resources</vt:lpstr>
      <vt:lpstr>Entry Points for Investigators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Holcombe, Randall</dc:creator>
  <cp:lastModifiedBy>Briggs, Ben</cp:lastModifiedBy>
  <cp:revision>20</cp:revision>
  <dcterms:created xsi:type="dcterms:W3CDTF">2024-01-11T12:47:31Z</dcterms:created>
  <dcterms:modified xsi:type="dcterms:W3CDTF">2024-09-10T16:20:12Z</dcterms:modified>
</cp:coreProperties>
</file>